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31"/>
  </p:notesMasterIdLst>
  <p:handoutMasterIdLst>
    <p:handoutMasterId r:id="rId32"/>
  </p:handoutMasterIdLst>
  <p:sldIdLst>
    <p:sldId id="280" r:id="rId2"/>
    <p:sldId id="257" r:id="rId3"/>
    <p:sldId id="258" r:id="rId4"/>
    <p:sldId id="288" r:id="rId5"/>
    <p:sldId id="291" r:id="rId6"/>
    <p:sldId id="295" r:id="rId7"/>
    <p:sldId id="292" r:id="rId8"/>
    <p:sldId id="293" r:id="rId9"/>
    <p:sldId id="260" r:id="rId10"/>
    <p:sldId id="261" r:id="rId11"/>
    <p:sldId id="262" r:id="rId12"/>
    <p:sldId id="263" r:id="rId13"/>
    <p:sldId id="286" r:id="rId14"/>
    <p:sldId id="264" r:id="rId15"/>
    <p:sldId id="265" r:id="rId16"/>
    <p:sldId id="266" r:id="rId17"/>
    <p:sldId id="267" r:id="rId18"/>
    <p:sldId id="268" r:id="rId19"/>
    <p:sldId id="287" r:id="rId20"/>
    <p:sldId id="269" r:id="rId21"/>
    <p:sldId id="270" r:id="rId22"/>
    <p:sldId id="271" r:id="rId23"/>
    <p:sldId id="272" r:id="rId24"/>
    <p:sldId id="289" r:id="rId25"/>
    <p:sldId id="273" r:id="rId26"/>
    <p:sldId id="290" r:id="rId27"/>
    <p:sldId id="274" r:id="rId28"/>
    <p:sldId id="281" r:id="rId29"/>
    <p:sldId id="294" r:id="rId30"/>
  </p:sldIdLst>
  <p:sldSz cx="9144000" cy="6858000" type="screen4x3"/>
  <p:notesSz cx="6811963" cy="99425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9" autoAdjust="0"/>
    <p:restoredTop sz="94660"/>
  </p:normalViewPr>
  <p:slideViewPr>
    <p:cSldViewPr>
      <p:cViewPr>
        <p:scale>
          <a:sx n="72" d="100"/>
          <a:sy n="72" d="100"/>
        </p:scale>
        <p:origin x="-1123" y="22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511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2771" name="Rectangle 3"/>
          <p:cNvSpPr>
            <a:spLocks noGrp="1" noChangeArrowheads="1"/>
          </p:cNvSpPr>
          <p:nvPr>
            <p:ph type="dt" sz="quarter" idx="1"/>
          </p:nvPr>
        </p:nvSpPr>
        <p:spPr bwMode="auto">
          <a:xfrm>
            <a:off x="3859213" y="0"/>
            <a:ext cx="29511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32772" name="Rectangle 4"/>
          <p:cNvSpPr>
            <a:spLocks noGrp="1" noChangeArrowheads="1"/>
          </p:cNvSpPr>
          <p:nvPr>
            <p:ph type="ftr" sz="quarter" idx="2"/>
          </p:nvPr>
        </p:nvSpPr>
        <p:spPr bwMode="auto">
          <a:xfrm>
            <a:off x="0" y="9444038"/>
            <a:ext cx="29511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32773" name="Rectangle 5"/>
          <p:cNvSpPr>
            <a:spLocks noGrp="1" noChangeArrowheads="1"/>
          </p:cNvSpPr>
          <p:nvPr>
            <p:ph type="sldNum" sz="quarter" idx="3"/>
          </p:nvPr>
        </p:nvSpPr>
        <p:spPr bwMode="auto">
          <a:xfrm>
            <a:off x="3859213" y="9444038"/>
            <a:ext cx="29511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A6E0F4C-948E-4020-84BF-13914B4A5EAE}" type="slidenum">
              <a:rPr lang="en-GB"/>
              <a:pPr>
                <a:defRPr/>
              </a:pPr>
              <a:t>‹#›</a:t>
            </a:fld>
            <a:endParaRPr lang="en-GB"/>
          </a:p>
        </p:txBody>
      </p:sp>
    </p:spTree>
    <p:extLst>
      <p:ext uri="{BB962C8B-B14F-4D97-AF65-F5344CB8AC3E}">
        <p14:creationId xmlns:p14="http://schemas.microsoft.com/office/powerpoint/2010/main" val="2471333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59213" y="0"/>
            <a:ext cx="2951162" cy="496888"/>
          </a:xfrm>
          <a:prstGeom prst="rect">
            <a:avLst/>
          </a:prstGeom>
        </p:spPr>
        <p:txBody>
          <a:bodyPr vert="horz" lIns="91440" tIns="45720" rIns="91440" bIns="45720" rtlCol="0"/>
          <a:lstStyle>
            <a:lvl1pPr algn="r">
              <a:defRPr sz="1200"/>
            </a:lvl1pPr>
          </a:lstStyle>
          <a:p>
            <a:pPr>
              <a:defRPr/>
            </a:pPr>
            <a:fld id="{32B7B852-86EC-4595-8CCC-6482609AD18B}" type="datetimeFigureOut">
              <a:rPr lang="en-GB"/>
              <a:pPr>
                <a:defRPr/>
              </a:pPr>
              <a:t>14/11/2017</a:t>
            </a:fld>
            <a:endParaRPr lang="en-GB"/>
          </a:p>
        </p:txBody>
      </p:sp>
      <p:sp>
        <p:nvSpPr>
          <p:cNvPr id="4" name="Slide Image Placeholder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1038" y="4722813"/>
            <a:ext cx="5449887" cy="447357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44038"/>
            <a:ext cx="2951163" cy="4968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59213" y="9444038"/>
            <a:ext cx="2951162" cy="496887"/>
          </a:xfrm>
          <a:prstGeom prst="rect">
            <a:avLst/>
          </a:prstGeom>
        </p:spPr>
        <p:txBody>
          <a:bodyPr vert="horz" lIns="91440" tIns="45720" rIns="91440" bIns="45720" rtlCol="0" anchor="b"/>
          <a:lstStyle>
            <a:lvl1pPr algn="r">
              <a:defRPr sz="1200"/>
            </a:lvl1pPr>
          </a:lstStyle>
          <a:p>
            <a:pPr>
              <a:defRPr/>
            </a:pPr>
            <a:fld id="{8CFE5F0F-9E41-471E-A973-40B998DC07FC}" type="slidenum">
              <a:rPr lang="en-GB"/>
              <a:pPr>
                <a:defRPr/>
              </a:pPr>
              <a:t>‹#›</a:t>
            </a:fld>
            <a:endParaRPr lang="en-GB"/>
          </a:p>
        </p:txBody>
      </p:sp>
    </p:spTree>
    <p:extLst>
      <p:ext uri="{BB962C8B-B14F-4D97-AF65-F5344CB8AC3E}">
        <p14:creationId xmlns:p14="http://schemas.microsoft.com/office/powerpoint/2010/main" val="250828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73CC70-28C3-4E01-A06F-99E9F3F6F37B}" type="slidenum">
              <a:rPr lang="en-GB" smtClean="0"/>
              <a:pPr/>
              <a:t>1</a:t>
            </a:fld>
            <a:endParaRPr lang="en-GB" smtClean="0"/>
          </a:p>
        </p:txBody>
      </p:sp>
    </p:spTree>
    <p:extLst>
      <p:ext uri="{BB962C8B-B14F-4D97-AF65-F5344CB8AC3E}">
        <p14:creationId xmlns:p14="http://schemas.microsoft.com/office/powerpoint/2010/main" val="2304189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BD7021-1AEA-4939-B1AD-41C7904C38D0}" type="slidenum">
              <a:rPr lang="en-GB" smtClean="0"/>
              <a:pPr/>
              <a:t>11</a:t>
            </a:fld>
            <a:endParaRPr lang="en-GB" smtClean="0"/>
          </a:p>
        </p:txBody>
      </p:sp>
    </p:spTree>
    <p:extLst>
      <p:ext uri="{BB962C8B-B14F-4D97-AF65-F5344CB8AC3E}">
        <p14:creationId xmlns:p14="http://schemas.microsoft.com/office/powerpoint/2010/main" val="2385706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25E924-37E0-4715-94C9-777897A1FB5D}" type="slidenum">
              <a:rPr lang="en-GB" smtClean="0"/>
              <a:pPr/>
              <a:t>12</a:t>
            </a:fld>
            <a:endParaRPr lang="en-GB" smtClean="0"/>
          </a:p>
        </p:txBody>
      </p:sp>
    </p:spTree>
    <p:extLst>
      <p:ext uri="{BB962C8B-B14F-4D97-AF65-F5344CB8AC3E}">
        <p14:creationId xmlns:p14="http://schemas.microsoft.com/office/powerpoint/2010/main" val="2309652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B7EACA-57F7-4887-8B3B-BB0FA1855B02}" type="slidenum">
              <a:rPr lang="en-GB" smtClean="0"/>
              <a:pPr/>
              <a:t>13</a:t>
            </a:fld>
            <a:endParaRPr lang="en-GB" smtClean="0"/>
          </a:p>
        </p:txBody>
      </p:sp>
    </p:spTree>
    <p:extLst>
      <p:ext uri="{BB962C8B-B14F-4D97-AF65-F5344CB8AC3E}">
        <p14:creationId xmlns:p14="http://schemas.microsoft.com/office/powerpoint/2010/main" val="267950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EC38F7-0304-4FD6-99E8-6FF3E1B66105}" type="slidenum">
              <a:rPr lang="en-GB" smtClean="0"/>
              <a:pPr/>
              <a:t>14</a:t>
            </a:fld>
            <a:endParaRPr lang="en-GB" smtClean="0"/>
          </a:p>
        </p:txBody>
      </p:sp>
    </p:spTree>
    <p:extLst>
      <p:ext uri="{BB962C8B-B14F-4D97-AF65-F5344CB8AC3E}">
        <p14:creationId xmlns:p14="http://schemas.microsoft.com/office/powerpoint/2010/main" val="108285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CD05B0-ABE9-4A46-85C5-4539AF695135}" type="slidenum">
              <a:rPr lang="en-GB" smtClean="0"/>
              <a:pPr/>
              <a:t>15</a:t>
            </a:fld>
            <a:endParaRPr lang="en-GB" smtClean="0"/>
          </a:p>
        </p:txBody>
      </p:sp>
    </p:spTree>
    <p:extLst>
      <p:ext uri="{BB962C8B-B14F-4D97-AF65-F5344CB8AC3E}">
        <p14:creationId xmlns:p14="http://schemas.microsoft.com/office/powerpoint/2010/main" val="1620346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89D39B-5286-473B-8FBD-DE7FE0B5BA3E}" type="slidenum">
              <a:rPr lang="en-GB" smtClean="0"/>
              <a:pPr/>
              <a:t>16</a:t>
            </a:fld>
            <a:endParaRPr lang="en-GB" smtClean="0"/>
          </a:p>
        </p:txBody>
      </p:sp>
    </p:spTree>
    <p:extLst>
      <p:ext uri="{BB962C8B-B14F-4D97-AF65-F5344CB8AC3E}">
        <p14:creationId xmlns:p14="http://schemas.microsoft.com/office/powerpoint/2010/main" val="3948706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D64F96-5CDC-4E40-A166-35EBD7B9E5CD}" type="slidenum">
              <a:rPr lang="en-GB" smtClean="0"/>
              <a:pPr/>
              <a:t>17</a:t>
            </a:fld>
            <a:endParaRPr lang="en-GB" smtClean="0"/>
          </a:p>
        </p:txBody>
      </p:sp>
    </p:spTree>
    <p:extLst>
      <p:ext uri="{BB962C8B-B14F-4D97-AF65-F5344CB8AC3E}">
        <p14:creationId xmlns:p14="http://schemas.microsoft.com/office/powerpoint/2010/main" val="1352593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C7AA33-9395-49A3-BB29-DC372631A9D4}" type="slidenum">
              <a:rPr lang="en-GB" smtClean="0"/>
              <a:pPr/>
              <a:t>18</a:t>
            </a:fld>
            <a:endParaRPr lang="en-GB" smtClean="0"/>
          </a:p>
        </p:txBody>
      </p:sp>
    </p:spTree>
    <p:extLst>
      <p:ext uri="{BB962C8B-B14F-4D97-AF65-F5344CB8AC3E}">
        <p14:creationId xmlns:p14="http://schemas.microsoft.com/office/powerpoint/2010/main" val="295853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F4B392-5494-47A6-9FFA-14E93544B862}" type="slidenum">
              <a:rPr lang="en-GB" smtClean="0"/>
              <a:pPr/>
              <a:t>19</a:t>
            </a:fld>
            <a:endParaRPr lang="en-GB" smtClean="0"/>
          </a:p>
        </p:txBody>
      </p:sp>
    </p:spTree>
    <p:extLst>
      <p:ext uri="{BB962C8B-B14F-4D97-AF65-F5344CB8AC3E}">
        <p14:creationId xmlns:p14="http://schemas.microsoft.com/office/powerpoint/2010/main" val="210985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2A6ED1-B281-405E-9F64-57DAB63D1524}" type="slidenum">
              <a:rPr lang="en-GB" smtClean="0"/>
              <a:pPr/>
              <a:t>20</a:t>
            </a:fld>
            <a:endParaRPr lang="en-GB" smtClean="0"/>
          </a:p>
        </p:txBody>
      </p:sp>
    </p:spTree>
    <p:extLst>
      <p:ext uri="{BB962C8B-B14F-4D97-AF65-F5344CB8AC3E}">
        <p14:creationId xmlns:p14="http://schemas.microsoft.com/office/powerpoint/2010/main" val="945607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4F7B86-C2EA-4FAB-B659-AC4840FE0F5F}" type="slidenum">
              <a:rPr lang="en-GB" smtClean="0"/>
              <a:pPr/>
              <a:t>2</a:t>
            </a:fld>
            <a:endParaRPr lang="en-GB" smtClean="0"/>
          </a:p>
        </p:txBody>
      </p:sp>
    </p:spTree>
    <p:extLst>
      <p:ext uri="{BB962C8B-B14F-4D97-AF65-F5344CB8AC3E}">
        <p14:creationId xmlns:p14="http://schemas.microsoft.com/office/powerpoint/2010/main" val="2590984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AAED45-9662-456F-975D-DE45C3933223}" type="slidenum">
              <a:rPr lang="en-GB" smtClean="0"/>
              <a:pPr/>
              <a:t>21</a:t>
            </a:fld>
            <a:endParaRPr lang="en-GB" smtClean="0"/>
          </a:p>
        </p:txBody>
      </p:sp>
    </p:spTree>
    <p:extLst>
      <p:ext uri="{BB962C8B-B14F-4D97-AF65-F5344CB8AC3E}">
        <p14:creationId xmlns:p14="http://schemas.microsoft.com/office/powerpoint/2010/main" val="437577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0BA582-A07A-4DA9-BB37-9898BC85043D}" type="slidenum">
              <a:rPr lang="en-GB" smtClean="0"/>
              <a:pPr/>
              <a:t>22</a:t>
            </a:fld>
            <a:endParaRPr lang="en-GB" smtClean="0"/>
          </a:p>
        </p:txBody>
      </p:sp>
    </p:spTree>
    <p:extLst>
      <p:ext uri="{BB962C8B-B14F-4D97-AF65-F5344CB8AC3E}">
        <p14:creationId xmlns:p14="http://schemas.microsoft.com/office/powerpoint/2010/main" val="833901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3A58A7-5107-4FBC-9244-2AB0486F3924}" type="slidenum">
              <a:rPr lang="en-GB" smtClean="0"/>
              <a:pPr/>
              <a:t>23</a:t>
            </a:fld>
            <a:endParaRPr lang="en-GB" smtClean="0"/>
          </a:p>
        </p:txBody>
      </p:sp>
    </p:spTree>
    <p:extLst>
      <p:ext uri="{BB962C8B-B14F-4D97-AF65-F5344CB8AC3E}">
        <p14:creationId xmlns:p14="http://schemas.microsoft.com/office/powerpoint/2010/main" val="2132118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A49624-1295-4B5F-AF57-B6CF4FCF71A9}" type="slidenum">
              <a:rPr lang="en-GB" smtClean="0"/>
              <a:pPr/>
              <a:t>24</a:t>
            </a:fld>
            <a:endParaRPr lang="en-GB" smtClean="0"/>
          </a:p>
        </p:txBody>
      </p:sp>
    </p:spTree>
    <p:extLst>
      <p:ext uri="{BB962C8B-B14F-4D97-AF65-F5344CB8AC3E}">
        <p14:creationId xmlns:p14="http://schemas.microsoft.com/office/powerpoint/2010/main" val="978053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012148-403A-41C2-A76E-206DC29ADA2F}" type="slidenum">
              <a:rPr lang="en-GB" smtClean="0"/>
              <a:pPr/>
              <a:t>25</a:t>
            </a:fld>
            <a:endParaRPr lang="en-GB" smtClean="0"/>
          </a:p>
        </p:txBody>
      </p:sp>
    </p:spTree>
    <p:extLst>
      <p:ext uri="{BB962C8B-B14F-4D97-AF65-F5344CB8AC3E}">
        <p14:creationId xmlns:p14="http://schemas.microsoft.com/office/powerpoint/2010/main" val="4015631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0434E3-E040-4730-88B1-8E9087AA6230}" type="slidenum">
              <a:rPr lang="en-GB" smtClean="0"/>
              <a:pPr/>
              <a:t>26</a:t>
            </a:fld>
            <a:endParaRPr lang="en-GB" smtClean="0"/>
          </a:p>
        </p:txBody>
      </p:sp>
    </p:spTree>
    <p:extLst>
      <p:ext uri="{BB962C8B-B14F-4D97-AF65-F5344CB8AC3E}">
        <p14:creationId xmlns:p14="http://schemas.microsoft.com/office/powerpoint/2010/main" val="3183965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0434E3-E040-4730-88B1-8E9087AA6230}" type="slidenum">
              <a:rPr lang="en-GB" smtClean="0"/>
              <a:pPr/>
              <a:t>27</a:t>
            </a:fld>
            <a:endParaRPr lang="en-GB" smtClean="0"/>
          </a:p>
        </p:txBody>
      </p:sp>
    </p:spTree>
    <p:extLst>
      <p:ext uri="{BB962C8B-B14F-4D97-AF65-F5344CB8AC3E}">
        <p14:creationId xmlns:p14="http://schemas.microsoft.com/office/powerpoint/2010/main" val="3092048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0E330C-4FF0-417C-811E-C89C9F03D779}" type="slidenum">
              <a:rPr lang="en-GB" smtClean="0"/>
              <a:pPr/>
              <a:t>28</a:t>
            </a:fld>
            <a:endParaRPr lang="en-GB" smtClean="0"/>
          </a:p>
        </p:txBody>
      </p:sp>
    </p:spTree>
    <p:extLst>
      <p:ext uri="{BB962C8B-B14F-4D97-AF65-F5344CB8AC3E}">
        <p14:creationId xmlns:p14="http://schemas.microsoft.com/office/powerpoint/2010/main" val="4213647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0E330C-4FF0-417C-811E-C89C9F03D779}" type="slidenum">
              <a:rPr lang="en-GB" smtClean="0"/>
              <a:pPr/>
              <a:t>29</a:t>
            </a:fld>
            <a:endParaRPr lang="en-GB" smtClean="0"/>
          </a:p>
        </p:txBody>
      </p:sp>
    </p:spTree>
    <p:extLst>
      <p:ext uri="{BB962C8B-B14F-4D97-AF65-F5344CB8AC3E}">
        <p14:creationId xmlns:p14="http://schemas.microsoft.com/office/powerpoint/2010/main" val="3185123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003C13-FED2-440B-8E5D-22E3769B2958}" type="slidenum">
              <a:rPr lang="en-GB" smtClean="0"/>
              <a:pPr/>
              <a:t>3</a:t>
            </a:fld>
            <a:endParaRPr lang="en-GB" smtClean="0"/>
          </a:p>
        </p:txBody>
      </p:sp>
    </p:spTree>
    <p:extLst>
      <p:ext uri="{BB962C8B-B14F-4D97-AF65-F5344CB8AC3E}">
        <p14:creationId xmlns:p14="http://schemas.microsoft.com/office/powerpoint/2010/main" val="2230976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E0B13C-3590-4A5D-BA59-FF4EC93C2E90}" type="slidenum">
              <a:rPr lang="en-GB" smtClean="0"/>
              <a:pPr/>
              <a:t>4</a:t>
            </a:fld>
            <a:endParaRPr lang="en-GB" smtClean="0"/>
          </a:p>
        </p:txBody>
      </p:sp>
    </p:spTree>
    <p:extLst>
      <p:ext uri="{BB962C8B-B14F-4D97-AF65-F5344CB8AC3E}">
        <p14:creationId xmlns:p14="http://schemas.microsoft.com/office/powerpoint/2010/main" val="2409513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7E7904-7D05-412E-87E6-DB45ED014B4F}" type="slidenum">
              <a:rPr lang="en-GB" smtClean="0"/>
              <a:pPr/>
              <a:t>5</a:t>
            </a:fld>
            <a:endParaRPr lang="en-GB" smtClean="0"/>
          </a:p>
        </p:txBody>
      </p:sp>
    </p:spTree>
    <p:extLst>
      <p:ext uri="{BB962C8B-B14F-4D97-AF65-F5344CB8AC3E}">
        <p14:creationId xmlns:p14="http://schemas.microsoft.com/office/powerpoint/2010/main" val="1917353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7E7904-7D05-412E-87E6-DB45ED014B4F}" type="slidenum">
              <a:rPr lang="en-GB" smtClean="0"/>
              <a:pPr/>
              <a:t>7</a:t>
            </a:fld>
            <a:endParaRPr lang="en-GB" smtClean="0"/>
          </a:p>
        </p:txBody>
      </p:sp>
    </p:spTree>
    <p:extLst>
      <p:ext uri="{BB962C8B-B14F-4D97-AF65-F5344CB8AC3E}">
        <p14:creationId xmlns:p14="http://schemas.microsoft.com/office/powerpoint/2010/main" val="3744212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7E7904-7D05-412E-87E6-DB45ED014B4F}" type="slidenum">
              <a:rPr lang="en-GB" smtClean="0"/>
              <a:pPr/>
              <a:t>8</a:t>
            </a:fld>
            <a:endParaRPr lang="en-GB" smtClean="0"/>
          </a:p>
        </p:txBody>
      </p:sp>
    </p:spTree>
    <p:extLst>
      <p:ext uri="{BB962C8B-B14F-4D97-AF65-F5344CB8AC3E}">
        <p14:creationId xmlns:p14="http://schemas.microsoft.com/office/powerpoint/2010/main" val="2696423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1D7F75-29F8-4DB8-BA42-EB814D590F06}" type="slidenum">
              <a:rPr lang="en-GB" smtClean="0"/>
              <a:pPr/>
              <a:t>9</a:t>
            </a:fld>
            <a:endParaRPr lang="en-GB" smtClean="0"/>
          </a:p>
        </p:txBody>
      </p:sp>
    </p:spTree>
    <p:extLst>
      <p:ext uri="{BB962C8B-B14F-4D97-AF65-F5344CB8AC3E}">
        <p14:creationId xmlns:p14="http://schemas.microsoft.com/office/powerpoint/2010/main" val="3181575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0D8896-5184-4D28-A0FF-223DB79A8F44}" type="slidenum">
              <a:rPr lang="en-GB" smtClean="0"/>
              <a:pPr/>
              <a:t>10</a:t>
            </a:fld>
            <a:endParaRPr lang="en-GB" smtClean="0"/>
          </a:p>
        </p:txBody>
      </p:sp>
    </p:spTree>
    <p:extLst>
      <p:ext uri="{BB962C8B-B14F-4D97-AF65-F5344CB8AC3E}">
        <p14:creationId xmlns:p14="http://schemas.microsoft.com/office/powerpoint/2010/main" val="1211092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lt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lt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8A299E88-AD07-46C3-A6BB-8ED843FD8E69}" type="slidenum">
              <a:rPr lang="en-US" altLang="en-US" smtClean="0"/>
              <a:pPr>
                <a:defRPr/>
              </a:pPr>
              <a:t>‹#›</a:t>
            </a:fld>
            <a:endParaRPr lang="en-US" altLang="en-US"/>
          </a:p>
        </p:txBody>
      </p:sp>
      <p:grpSp>
        <p:nvGrpSpPr>
          <p:cNvPr id="14" name="Group 13"/>
          <p:cNvGrpSpPr/>
          <p:nvPr userDrawn="1"/>
        </p:nvGrpSpPr>
        <p:grpSpPr>
          <a:xfrm>
            <a:off x="7596336" y="260648"/>
            <a:ext cx="1310006" cy="1104900"/>
            <a:chOff x="0" y="0"/>
            <a:chExt cx="11201400" cy="7200900"/>
          </a:xfrm>
        </p:grpSpPr>
        <p:pic>
          <p:nvPicPr>
            <p:cNvPr id="15" name="Picture 14" descr="Transparent Reflectivenes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81500" y="0"/>
              <a:ext cx="4889500" cy="6959600"/>
            </a:xfrm>
            <a:prstGeom prst="rect">
              <a:avLst/>
            </a:prstGeom>
            <a:noFill/>
          </p:spPr>
        </p:pic>
        <p:pic>
          <p:nvPicPr>
            <p:cNvPr id="16" name="Picture 15" descr="Transparent Resilience"/>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654300" y="2133600"/>
              <a:ext cx="3454400" cy="5067300"/>
            </a:xfrm>
            <a:prstGeom prst="rect">
              <a:avLst/>
            </a:prstGeom>
            <a:noFill/>
          </p:spPr>
        </p:pic>
        <p:pic>
          <p:nvPicPr>
            <p:cNvPr id="18" name="Picture 17" descr="Transparent Reciprocoty"/>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858000" y="749300"/>
              <a:ext cx="4343400" cy="6210300"/>
            </a:xfrm>
            <a:prstGeom prst="rect">
              <a:avLst/>
            </a:prstGeom>
            <a:noFill/>
          </p:spPr>
        </p:pic>
        <p:pic>
          <p:nvPicPr>
            <p:cNvPr id="20" name="Picture 19" descr="Transparent Resourcefulness"/>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0" y="0"/>
              <a:ext cx="4927600" cy="6959600"/>
            </a:xfrm>
            <a:prstGeom prst="rect">
              <a:avLst/>
            </a:prstGeom>
            <a:noFill/>
          </p:spPr>
        </p:pic>
      </p:grpSp>
    </p:spTree>
    <p:extLst>
      <p:ext uri="{BB962C8B-B14F-4D97-AF65-F5344CB8AC3E}">
        <p14:creationId xmlns:p14="http://schemas.microsoft.com/office/powerpoint/2010/main" val="2689311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lt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22139D8F-5E33-4171-B33F-BA8EAAFD4632}" type="slidenum">
              <a:rPr lang="en-US" altLang="en-US" smtClean="0"/>
              <a:pPr>
                <a:defRPr/>
              </a:pPr>
              <a:t>‹#›</a:t>
            </a:fld>
            <a:endParaRPr lang="en-US" alt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ltLang="en-US"/>
          </a:p>
        </p:txBody>
      </p:sp>
      <p:sp>
        <p:nvSpPr>
          <p:cNvPr id="5" name="Footer Placeholder 4"/>
          <p:cNvSpPr>
            <a:spLocks noGrp="1"/>
          </p:cNvSpPr>
          <p:nvPr>
            <p:ph type="ftr" sz="quarter" idx="11"/>
          </p:nvPr>
        </p:nvSpPr>
        <p:spPr/>
        <p:txBody>
          <a:bodyPr/>
          <a:lstStyle>
            <a:extLst/>
          </a:lstStyle>
          <a:p>
            <a:pPr>
              <a:defRPr/>
            </a:pPr>
            <a:endParaRPr lang="en-US" altLang="en-US"/>
          </a:p>
        </p:txBody>
      </p:sp>
      <p:sp>
        <p:nvSpPr>
          <p:cNvPr id="6" name="Slide Number Placeholder 5"/>
          <p:cNvSpPr>
            <a:spLocks noGrp="1"/>
          </p:cNvSpPr>
          <p:nvPr>
            <p:ph type="sldNum" sz="quarter" idx="12"/>
          </p:nvPr>
        </p:nvSpPr>
        <p:spPr/>
        <p:txBody>
          <a:bodyPr/>
          <a:lstStyle>
            <a:extLst/>
          </a:lstStyle>
          <a:p>
            <a:pPr>
              <a:defRPr/>
            </a:pPr>
            <a:fld id="{36847803-4DC9-4E04-8931-8F26C48E699A}" type="slidenum">
              <a:rPr lang="en-US" altLang="en-US" smtClean="0"/>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ltLang="en-US"/>
          </a:p>
        </p:txBody>
      </p:sp>
      <p:sp>
        <p:nvSpPr>
          <p:cNvPr id="5" name="Footer Placeholder 4"/>
          <p:cNvSpPr>
            <a:spLocks noGrp="1"/>
          </p:cNvSpPr>
          <p:nvPr>
            <p:ph type="ftr" sz="quarter" idx="11"/>
          </p:nvPr>
        </p:nvSpPr>
        <p:spPr/>
        <p:txBody>
          <a:bodyPr/>
          <a:lstStyle>
            <a:extLst/>
          </a:lstStyle>
          <a:p>
            <a:pPr>
              <a:defRPr/>
            </a:pPr>
            <a:endParaRPr lang="en-US" altLang="en-US"/>
          </a:p>
        </p:txBody>
      </p:sp>
      <p:sp>
        <p:nvSpPr>
          <p:cNvPr id="6" name="Slide Number Placeholder 5"/>
          <p:cNvSpPr>
            <a:spLocks noGrp="1"/>
          </p:cNvSpPr>
          <p:nvPr>
            <p:ph type="sldNum" sz="quarter" idx="12"/>
          </p:nvPr>
        </p:nvSpPr>
        <p:spPr/>
        <p:txBody>
          <a:bodyPr/>
          <a:lstStyle>
            <a:extLst/>
          </a:lstStyle>
          <a:p>
            <a:pPr>
              <a:defRPr/>
            </a:pPr>
            <a:fld id="{9EDC01CF-EBAB-49D5-A90F-386319E53A27}" type="slidenum">
              <a:rPr lang="en-US" altLang="en-US" smtClean="0"/>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lt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lt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8A299E88-AD07-46C3-A6BB-8ED843FD8E69}" type="slidenum">
              <a:rPr lang="en-US" altLang="en-US" smtClean="0"/>
              <a:pPr>
                <a:defRPr/>
              </a:pPr>
              <a:t>‹#›</a:t>
            </a:fld>
            <a:endParaRPr lang="en-US" altLang="en-US"/>
          </a:p>
        </p:txBody>
      </p:sp>
      <p:grpSp>
        <p:nvGrpSpPr>
          <p:cNvPr id="14" name="Group 13"/>
          <p:cNvGrpSpPr/>
          <p:nvPr userDrawn="1"/>
        </p:nvGrpSpPr>
        <p:grpSpPr>
          <a:xfrm>
            <a:off x="7596336" y="260648"/>
            <a:ext cx="1310006" cy="1104900"/>
            <a:chOff x="0" y="0"/>
            <a:chExt cx="11201400" cy="7200900"/>
          </a:xfrm>
        </p:grpSpPr>
        <p:pic>
          <p:nvPicPr>
            <p:cNvPr id="15" name="Picture 14" descr="Transparent Reflectivenes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81500" y="0"/>
              <a:ext cx="4889500" cy="6959600"/>
            </a:xfrm>
            <a:prstGeom prst="rect">
              <a:avLst/>
            </a:prstGeom>
            <a:noFill/>
          </p:spPr>
        </p:pic>
        <p:pic>
          <p:nvPicPr>
            <p:cNvPr id="16" name="Picture 15" descr="Transparent Resilience"/>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654300" y="2133600"/>
              <a:ext cx="3454400" cy="5067300"/>
            </a:xfrm>
            <a:prstGeom prst="rect">
              <a:avLst/>
            </a:prstGeom>
            <a:noFill/>
          </p:spPr>
        </p:pic>
        <p:pic>
          <p:nvPicPr>
            <p:cNvPr id="18" name="Picture 17" descr="Transparent Reciprocoty"/>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858000" y="749300"/>
              <a:ext cx="4343400" cy="6210300"/>
            </a:xfrm>
            <a:prstGeom prst="rect">
              <a:avLst/>
            </a:prstGeom>
            <a:noFill/>
          </p:spPr>
        </p:pic>
        <p:pic>
          <p:nvPicPr>
            <p:cNvPr id="20" name="Picture 19" descr="Transparent Resourcefulness"/>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0" y="0"/>
              <a:ext cx="4927600" cy="6959600"/>
            </a:xfrm>
            <a:prstGeom prst="rect">
              <a:avLst/>
            </a:prstGeom>
            <a:noFill/>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ltLang="en-US"/>
          </a:p>
        </p:txBody>
      </p:sp>
      <p:sp>
        <p:nvSpPr>
          <p:cNvPr id="5" name="Footer Placeholder 4"/>
          <p:cNvSpPr>
            <a:spLocks noGrp="1"/>
          </p:cNvSpPr>
          <p:nvPr>
            <p:ph type="ftr" sz="quarter" idx="11"/>
          </p:nvPr>
        </p:nvSpPr>
        <p:spPr/>
        <p:txBody>
          <a:bodyPr/>
          <a:lstStyle>
            <a:extLst/>
          </a:lstStyle>
          <a:p>
            <a:pPr>
              <a:defRPr/>
            </a:pPr>
            <a:endParaRPr lang="en-US" altLang="en-US"/>
          </a:p>
        </p:txBody>
      </p:sp>
      <p:sp>
        <p:nvSpPr>
          <p:cNvPr id="6" name="Slide Number Placeholder 5"/>
          <p:cNvSpPr>
            <a:spLocks noGrp="1"/>
          </p:cNvSpPr>
          <p:nvPr>
            <p:ph type="sldNum" sz="quarter" idx="12"/>
          </p:nvPr>
        </p:nvSpPr>
        <p:spPr/>
        <p:txBody>
          <a:bodyPr/>
          <a:lstStyle>
            <a:extLst/>
          </a:lstStyle>
          <a:p>
            <a:pPr>
              <a:defRPr/>
            </a:pPr>
            <a:fld id="{7B62FDD4-F1B2-4187-BF6D-EF179CD4CE32}" type="slidenum">
              <a:rPr lang="en-US" altLang="en-US" smtClean="0"/>
              <a:pPr>
                <a:defRPr/>
              </a:pPr>
              <a:t>‹#›</a:t>
            </a:fld>
            <a:endParaRPr lang="en-US" alt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ltLang="en-US"/>
          </a:p>
        </p:txBody>
      </p:sp>
      <p:sp>
        <p:nvSpPr>
          <p:cNvPr id="5" name="Footer Placeholder 4"/>
          <p:cNvSpPr>
            <a:spLocks noGrp="1"/>
          </p:cNvSpPr>
          <p:nvPr>
            <p:ph type="ftr" sz="quarter" idx="11"/>
          </p:nvPr>
        </p:nvSpPr>
        <p:spPr/>
        <p:txBody>
          <a:bodyPr/>
          <a:lstStyle>
            <a:extLst/>
          </a:lstStyle>
          <a:p>
            <a:pPr>
              <a:defRPr/>
            </a:pPr>
            <a:endParaRPr lang="en-US" altLang="en-US"/>
          </a:p>
        </p:txBody>
      </p:sp>
      <p:sp>
        <p:nvSpPr>
          <p:cNvPr id="6" name="Slide Number Placeholder 5"/>
          <p:cNvSpPr>
            <a:spLocks noGrp="1"/>
          </p:cNvSpPr>
          <p:nvPr>
            <p:ph type="sldNum" sz="quarter" idx="12"/>
          </p:nvPr>
        </p:nvSpPr>
        <p:spPr/>
        <p:txBody>
          <a:bodyPr/>
          <a:lstStyle>
            <a:extLst/>
          </a:lstStyle>
          <a:p>
            <a:pPr>
              <a:defRPr/>
            </a:pPr>
            <a:fld id="{0144389B-E466-42B0-A253-C916428157D9}" type="slidenum">
              <a:rPr lang="en-US" altLang="en-US" smtClean="0"/>
              <a:pPr>
                <a:defRPr/>
              </a:pPr>
              <a:t>‹#›</a:t>
            </a:fld>
            <a:endParaRPr lang="en-US" alt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ltLang="en-US"/>
          </a:p>
        </p:txBody>
      </p:sp>
      <p:sp>
        <p:nvSpPr>
          <p:cNvPr id="6" name="Footer Placeholder 5"/>
          <p:cNvSpPr>
            <a:spLocks noGrp="1"/>
          </p:cNvSpPr>
          <p:nvPr>
            <p:ph type="ftr" sz="quarter" idx="11"/>
          </p:nvPr>
        </p:nvSpPr>
        <p:spPr/>
        <p:txBody>
          <a:bodyPr/>
          <a:lstStyle>
            <a:extLst/>
          </a:lstStyle>
          <a:p>
            <a:pPr>
              <a:defRPr/>
            </a:pPr>
            <a:endParaRPr lang="en-US" altLang="en-US"/>
          </a:p>
        </p:txBody>
      </p:sp>
      <p:sp>
        <p:nvSpPr>
          <p:cNvPr id="7" name="Slide Number Placeholder 6"/>
          <p:cNvSpPr>
            <a:spLocks noGrp="1"/>
          </p:cNvSpPr>
          <p:nvPr>
            <p:ph type="sldNum" sz="quarter" idx="12"/>
          </p:nvPr>
        </p:nvSpPr>
        <p:spPr/>
        <p:txBody>
          <a:bodyPr/>
          <a:lstStyle>
            <a:extLst/>
          </a:lstStyle>
          <a:p>
            <a:pPr>
              <a:defRPr/>
            </a:pPr>
            <a:fld id="{0D545F89-E841-44E9-92B7-BF5457F6E0A8}" type="slidenum">
              <a:rPr lang="en-US" altLang="en-US" smtClean="0"/>
              <a:pPr>
                <a:defRPr/>
              </a:pPr>
              <a:t>‹#›</a:t>
            </a:fld>
            <a:endParaRPr lang="en-US" alt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ltLang="en-US"/>
          </a:p>
        </p:txBody>
      </p:sp>
      <p:sp>
        <p:nvSpPr>
          <p:cNvPr id="8" name="Footer Placeholder 7"/>
          <p:cNvSpPr>
            <a:spLocks noGrp="1"/>
          </p:cNvSpPr>
          <p:nvPr>
            <p:ph type="ftr" sz="quarter" idx="11"/>
          </p:nvPr>
        </p:nvSpPr>
        <p:spPr/>
        <p:txBody>
          <a:bodyPr/>
          <a:lstStyle>
            <a:extLst/>
          </a:lstStyle>
          <a:p>
            <a:pPr>
              <a:defRPr/>
            </a:pPr>
            <a:endParaRPr lang="en-US" altLang="en-US"/>
          </a:p>
        </p:txBody>
      </p:sp>
      <p:sp>
        <p:nvSpPr>
          <p:cNvPr id="9" name="Slide Number Placeholder 8"/>
          <p:cNvSpPr>
            <a:spLocks noGrp="1"/>
          </p:cNvSpPr>
          <p:nvPr>
            <p:ph type="sldNum" sz="quarter" idx="12"/>
          </p:nvPr>
        </p:nvSpPr>
        <p:spPr/>
        <p:txBody>
          <a:bodyPr/>
          <a:lstStyle>
            <a:extLst/>
          </a:lstStyle>
          <a:p>
            <a:pPr>
              <a:defRPr/>
            </a:pPr>
            <a:fld id="{F45FCA8C-B6B5-439E-960D-19E17B1B9FE6}" type="slidenum">
              <a:rPr lang="en-US" altLang="en-US" smtClean="0"/>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altLang="en-US"/>
          </a:p>
        </p:txBody>
      </p:sp>
      <p:sp>
        <p:nvSpPr>
          <p:cNvPr id="4" name="Footer Placeholder 3"/>
          <p:cNvSpPr>
            <a:spLocks noGrp="1"/>
          </p:cNvSpPr>
          <p:nvPr>
            <p:ph type="ftr" sz="quarter" idx="11"/>
          </p:nvPr>
        </p:nvSpPr>
        <p:spPr/>
        <p:txBody>
          <a:bodyPr/>
          <a:lstStyle>
            <a:extLst/>
          </a:lstStyle>
          <a:p>
            <a:pPr>
              <a:defRPr/>
            </a:pPr>
            <a:endParaRPr lang="en-US" altLang="en-US"/>
          </a:p>
        </p:txBody>
      </p:sp>
      <p:sp>
        <p:nvSpPr>
          <p:cNvPr id="5" name="Slide Number Placeholder 4"/>
          <p:cNvSpPr>
            <a:spLocks noGrp="1"/>
          </p:cNvSpPr>
          <p:nvPr>
            <p:ph type="sldNum" sz="quarter" idx="12"/>
          </p:nvPr>
        </p:nvSpPr>
        <p:spPr/>
        <p:txBody>
          <a:bodyPr/>
          <a:lstStyle>
            <a:extLst/>
          </a:lstStyle>
          <a:p>
            <a:pPr>
              <a:defRPr/>
            </a:pPr>
            <a:fld id="{52440A96-DDBA-4A9C-A203-27F575538092}" type="slidenum">
              <a:rPr lang="en-US" altLang="en-US" smtClean="0"/>
              <a:pPr>
                <a:defRPr/>
              </a:pPr>
              <a:t>‹#›</a:t>
            </a:fld>
            <a:endParaRPr lang="en-US" alt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ltLang="en-US"/>
          </a:p>
        </p:txBody>
      </p:sp>
      <p:sp>
        <p:nvSpPr>
          <p:cNvPr id="3" name="Footer Placeholder 2"/>
          <p:cNvSpPr>
            <a:spLocks noGrp="1"/>
          </p:cNvSpPr>
          <p:nvPr>
            <p:ph type="ftr" sz="quarter" idx="11"/>
          </p:nvPr>
        </p:nvSpPr>
        <p:spPr/>
        <p:txBody>
          <a:bodyPr/>
          <a:lstStyle>
            <a:extLst/>
          </a:lstStyle>
          <a:p>
            <a:pPr>
              <a:defRPr/>
            </a:pPr>
            <a:endParaRPr lang="en-US" altLang="en-US"/>
          </a:p>
        </p:txBody>
      </p:sp>
      <p:sp>
        <p:nvSpPr>
          <p:cNvPr id="4" name="Slide Number Placeholder 3"/>
          <p:cNvSpPr>
            <a:spLocks noGrp="1"/>
          </p:cNvSpPr>
          <p:nvPr>
            <p:ph type="sldNum" sz="quarter" idx="12"/>
          </p:nvPr>
        </p:nvSpPr>
        <p:spPr/>
        <p:txBody>
          <a:bodyPr/>
          <a:lstStyle>
            <a:extLst/>
          </a:lstStyle>
          <a:p>
            <a:pPr>
              <a:defRPr/>
            </a:pPr>
            <a:fld id="{622F8CD7-5350-481E-971A-E366927B499E}" type="slidenum">
              <a:rPr lang="en-US" altLang="en-US" smtClean="0"/>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altLang="en-US"/>
          </a:p>
        </p:txBody>
      </p:sp>
      <p:sp>
        <p:nvSpPr>
          <p:cNvPr id="6" name="Footer Placeholder 5"/>
          <p:cNvSpPr>
            <a:spLocks noGrp="1"/>
          </p:cNvSpPr>
          <p:nvPr>
            <p:ph type="ftr" sz="quarter" idx="11"/>
          </p:nvPr>
        </p:nvSpPr>
        <p:spPr/>
        <p:txBody>
          <a:bodyPr/>
          <a:lstStyle>
            <a:extLst/>
          </a:lstStyle>
          <a:p>
            <a:pPr>
              <a:defRPr/>
            </a:pPr>
            <a:endParaRPr lang="en-US" altLang="en-US"/>
          </a:p>
        </p:txBody>
      </p:sp>
      <p:sp>
        <p:nvSpPr>
          <p:cNvPr id="7" name="Slide Number Placeholder 6"/>
          <p:cNvSpPr>
            <a:spLocks noGrp="1"/>
          </p:cNvSpPr>
          <p:nvPr>
            <p:ph type="sldNum" sz="quarter" idx="12"/>
          </p:nvPr>
        </p:nvSpPr>
        <p:spPr/>
        <p:txBody>
          <a:bodyPr/>
          <a:lstStyle>
            <a:extLst/>
          </a:lstStyle>
          <a:p>
            <a:pPr>
              <a:defRPr/>
            </a:pPr>
            <a:fld id="{D2AA7851-09CA-4A08-ABBD-5AACB31976C8}" type="slidenum">
              <a:rPr lang="en-US" altLang="en-US" smtClean="0"/>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gif"/><Relationship Id="rId2" Type="http://schemas.openxmlformats.org/officeDocument/2006/relationships/slideLayout" Target="../slideLayouts/slideLayout2.xml"/><Relationship Id="rId16"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lt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lt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6A9AE4F1-3FD1-425F-99CA-D51419A78624}" type="slidenum">
              <a:rPr lang="en-US" altLang="en-US" smtClean="0"/>
              <a:pPr>
                <a:defRPr/>
              </a:pPr>
              <a:t>‹#›</a:t>
            </a:fld>
            <a:endParaRPr lang="en-US" altLang="en-US"/>
          </a:p>
        </p:txBody>
      </p:sp>
      <p:grpSp>
        <p:nvGrpSpPr>
          <p:cNvPr id="11" name="Group 10"/>
          <p:cNvGrpSpPr/>
          <p:nvPr userDrawn="1"/>
        </p:nvGrpSpPr>
        <p:grpSpPr>
          <a:xfrm>
            <a:off x="7596336" y="260648"/>
            <a:ext cx="1310006" cy="1104900"/>
            <a:chOff x="0" y="0"/>
            <a:chExt cx="11201400" cy="7200900"/>
          </a:xfrm>
        </p:grpSpPr>
        <p:pic>
          <p:nvPicPr>
            <p:cNvPr id="16" name="Picture 15" descr="Transparent Reflectiveness"/>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381500" y="0"/>
              <a:ext cx="4889500" cy="6959600"/>
            </a:xfrm>
            <a:prstGeom prst="rect">
              <a:avLst/>
            </a:prstGeom>
            <a:noFill/>
          </p:spPr>
        </p:pic>
        <p:pic>
          <p:nvPicPr>
            <p:cNvPr id="17" name="Picture 16" descr="Transparent Resilience"/>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654300" y="2133600"/>
              <a:ext cx="3454400" cy="5067300"/>
            </a:xfrm>
            <a:prstGeom prst="rect">
              <a:avLst/>
            </a:prstGeom>
            <a:noFill/>
          </p:spPr>
        </p:pic>
        <p:pic>
          <p:nvPicPr>
            <p:cNvPr id="19" name="Picture 18" descr="Transparent Reciprocoty"/>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6858000" y="749300"/>
              <a:ext cx="4343400" cy="6210300"/>
            </a:xfrm>
            <a:prstGeom prst="rect">
              <a:avLst/>
            </a:prstGeom>
            <a:noFill/>
          </p:spPr>
        </p:pic>
        <p:pic>
          <p:nvPicPr>
            <p:cNvPr id="20" name="Picture 19" descr="Transparent Resourcefulness"/>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0" y="0"/>
              <a:ext cx="4927600" cy="6959600"/>
            </a:xfrm>
            <a:prstGeom prst="rect">
              <a:avLst/>
            </a:prstGeom>
            <a:noFill/>
          </p:spPr>
        </p:pic>
      </p:grpSp>
    </p:spTree>
  </p:cSld>
  <p:clrMap bg1="lt1" tx1="dk1" bg2="lt2" tx2="dk2" accent1="accent1" accent2="accent2" accent3="accent3" accent4="accent4" accent5="accent5" accent6="accent6" hlink="hlink" folHlink="folHlink"/>
  <p:sldLayoutIdLst>
    <p:sldLayoutId id="2147483817"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www.youtube.com/embed/8Fr3lJ8lgTE" TargetMode="Externa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1403648" y="2708920"/>
            <a:ext cx="6481763" cy="2139047"/>
          </a:xfrm>
          <a:prstGeom prst="rect">
            <a:avLst/>
          </a:prstGeom>
          <a:noFill/>
          <a:ln w="9525">
            <a:noFill/>
            <a:miter lim="800000"/>
            <a:headEnd/>
            <a:tailEnd/>
          </a:ln>
        </p:spPr>
        <p:txBody>
          <a:bodyPr>
            <a:spAutoFit/>
          </a:bodyPr>
          <a:lstStyle/>
          <a:p>
            <a:pPr marL="457200" indent="-457200">
              <a:spcBef>
                <a:spcPct val="50000"/>
              </a:spcBef>
              <a:buFont typeface="Arial" panose="020B0604020202020204" pitchFamily="34" charset="0"/>
              <a:buChar char="•"/>
            </a:pPr>
            <a:r>
              <a:rPr lang="en-US" sz="3200" dirty="0" smtClean="0">
                <a:latin typeface="Tahoma" pitchFamily="34" charset="0"/>
              </a:rPr>
              <a:t>Please collect your information leaflet from the table.</a:t>
            </a:r>
          </a:p>
          <a:p>
            <a:pPr>
              <a:spcBef>
                <a:spcPct val="50000"/>
              </a:spcBef>
            </a:pPr>
            <a:endParaRPr lang="en-US" sz="1400" dirty="0">
              <a:latin typeface="Tahoma" pitchFamily="34" charset="0"/>
            </a:endParaRPr>
          </a:p>
          <a:p>
            <a:pPr lvl="8">
              <a:spcBef>
                <a:spcPct val="50000"/>
              </a:spcBef>
            </a:pPr>
            <a:r>
              <a:rPr lang="en-US" sz="3200" dirty="0" smtClean="0">
                <a:latin typeface="Tahoma" pitchFamily="34" charset="0"/>
              </a:rPr>
              <a:t>Thank you!</a:t>
            </a:r>
          </a:p>
        </p:txBody>
      </p:sp>
      <p:sp>
        <p:nvSpPr>
          <p:cNvPr id="3076" name="Rectangle 6"/>
          <p:cNvSpPr>
            <a:spLocks noGrp="1" noChangeArrowheads="1"/>
          </p:cNvSpPr>
          <p:nvPr>
            <p:ph type="ctrTitle"/>
          </p:nvPr>
        </p:nvSpPr>
        <p:spPr>
          <a:xfrm>
            <a:off x="914400" y="1524000"/>
            <a:ext cx="7623175" cy="968896"/>
          </a:xfrm>
          <a:noFill/>
        </p:spPr>
        <p:txBody>
          <a:bodyPr/>
          <a:lstStyle/>
          <a:p>
            <a:pPr eaLnBrk="1" hangingPunct="1"/>
            <a:r>
              <a:rPr lang="en-GB" dirty="0" smtClean="0">
                <a:latin typeface="Tahoma" pitchFamily="34" charset="0"/>
              </a:rPr>
              <a:t>Welcome</a:t>
            </a:r>
            <a:endParaRPr lang="en-US" dirty="0" smtClean="0">
              <a:latin typeface="Tahom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07505" y="260648"/>
            <a:ext cx="7344816" cy="968375"/>
          </a:xfrm>
        </p:spPr>
        <p:txBody>
          <a:bodyPr/>
          <a:lstStyle/>
          <a:p>
            <a:pPr eaLnBrk="1" hangingPunct="1"/>
            <a:r>
              <a:rPr lang="en-GB" dirty="0" smtClean="0">
                <a:latin typeface="Tahoma" pitchFamily="34" charset="0"/>
              </a:rPr>
              <a:t>Who uses the results?</a:t>
            </a:r>
            <a:endParaRPr lang="en-US" dirty="0" smtClean="0">
              <a:latin typeface="Tahoma" pitchFamily="34" charset="0"/>
            </a:endParaRPr>
          </a:p>
        </p:txBody>
      </p:sp>
      <p:sp>
        <p:nvSpPr>
          <p:cNvPr id="11267" name="Rectangle 3"/>
          <p:cNvSpPr>
            <a:spLocks noGrp="1" noChangeArrowheads="1"/>
          </p:cNvSpPr>
          <p:nvPr>
            <p:ph type="subTitle" idx="1"/>
          </p:nvPr>
        </p:nvSpPr>
        <p:spPr>
          <a:xfrm>
            <a:off x="611560" y="1628800"/>
            <a:ext cx="7131050" cy="2862262"/>
          </a:xfrm>
        </p:spPr>
        <p:txBody>
          <a:bodyPr>
            <a:normAutofit lnSpcReduction="10000"/>
          </a:bodyPr>
          <a:lstStyle/>
          <a:p>
            <a:pPr marL="715963" indent="-715963" algn="l" eaLnBrk="1" hangingPunct="1">
              <a:buSzTx/>
              <a:buFont typeface="Wingdings" pitchFamily="2" charset="2"/>
              <a:buChar char="§"/>
            </a:pPr>
            <a:r>
              <a:rPr lang="en-US" sz="2000" dirty="0" smtClean="0">
                <a:latin typeface="Tahoma" pitchFamily="34" charset="0"/>
              </a:rPr>
              <a:t>Your child’s chosen secondary school may use the results to group or set children. You should ask them about how they do this.</a:t>
            </a:r>
          </a:p>
          <a:p>
            <a:pPr marL="715963" indent="-715963" algn="l" eaLnBrk="1" hangingPunct="1">
              <a:buSzTx/>
            </a:pPr>
            <a:endParaRPr lang="en-GB" sz="2000" dirty="0" smtClean="0">
              <a:latin typeface="Tahoma" pitchFamily="34" charset="0"/>
            </a:endParaRPr>
          </a:p>
          <a:p>
            <a:pPr marL="715963" indent="-715963" algn="l" eaLnBrk="1" hangingPunct="1">
              <a:buSzTx/>
              <a:buFont typeface="Wingdings" pitchFamily="2" charset="2"/>
              <a:buChar char="§"/>
            </a:pPr>
            <a:r>
              <a:rPr lang="en-GB" sz="2000" dirty="0" smtClean="0">
                <a:latin typeface="Tahoma" pitchFamily="34" charset="0"/>
              </a:rPr>
              <a:t>The government uses the results to draw up school performance tables.</a:t>
            </a:r>
          </a:p>
          <a:p>
            <a:pPr marL="715963" indent="-715963" algn="l" eaLnBrk="1" hangingPunct="1">
              <a:buSzTx/>
              <a:buFont typeface="Wingdings" pitchFamily="2" charset="2"/>
              <a:buChar char="§"/>
            </a:pPr>
            <a:endParaRPr lang="en-GB" sz="2000" dirty="0" smtClean="0">
              <a:latin typeface="Tahoma" pitchFamily="34" charset="0"/>
            </a:endParaRPr>
          </a:p>
          <a:p>
            <a:pPr marL="715963" indent="-715963" algn="l" eaLnBrk="1" hangingPunct="1">
              <a:buSzTx/>
              <a:buFont typeface="Wingdings" pitchFamily="2" charset="2"/>
              <a:buChar char="§"/>
            </a:pPr>
            <a:r>
              <a:rPr lang="en-GB" sz="2000" dirty="0" smtClean="0">
                <a:latin typeface="Tahoma" pitchFamily="34" charset="0"/>
              </a:rPr>
              <a:t>OFSTED uses the school’s results as part of deciding how effective the school is during inspection.</a:t>
            </a:r>
            <a:endParaRPr lang="en-US" dirty="0" smtClean="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20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fade">
                                      <p:cBhvr>
                                        <p:cTn id="12" dur="2000"/>
                                        <p:tgtEl>
                                          <p:spTgt spid="112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animEffect transition="in" filter="fade">
                                      <p:cBhvr>
                                        <p:cTn id="17" dur="20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79512" y="548680"/>
            <a:ext cx="7416824" cy="968375"/>
          </a:xfrm>
        </p:spPr>
        <p:txBody>
          <a:bodyPr>
            <a:normAutofit fontScale="90000"/>
          </a:bodyPr>
          <a:lstStyle/>
          <a:p>
            <a:pPr eaLnBrk="1" hangingPunct="1"/>
            <a:r>
              <a:rPr lang="en-GB" sz="4600" dirty="0" smtClean="0">
                <a:latin typeface="Tahoma" pitchFamily="34" charset="0"/>
              </a:rPr>
              <a:t>What is the school doing to prepare for the tests?</a:t>
            </a:r>
            <a:endParaRPr lang="en-US" sz="4600" dirty="0" smtClean="0">
              <a:latin typeface="Tahoma" pitchFamily="34" charset="0"/>
            </a:endParaRPr>
          </a:p>
        </p:txBody>
      </p:sp>
      <p:sp>
        <p:nvSpPr>
          <p:cNvPr id="12291" name="Rectangle 3"/>
          <p:cNvSpPr>
            <a:spLocks noGrp="1" noChangeArrowheads="1"/>
          </p:cNvSpPr>
          <p:nvPr>
            <p:ph type="subTitle" idx="1"/>
          </p:nvPr>
        </p:nvSpPr>
        <p:spPr>
          <a:xfrm>
            <a:off x="899592" y="1700808"/>
            <a:ext cx="7131050" cy="3006725"/>
          </a:xfrm>
        </p:spPr>
        <p:txBody>
          <a:bodyPr/>
          <a:lstStyle/>
          <a:p>
            <a:pPr marL="715963" indent="-715963" algn="l" eaLnBrk="1" hangingPunct="1">
              <a:buSzTx/>
              <a:buFont typeface="Wingdings" pitchFamily="2" charset="2"/>
              <a:buChar char="§"/>
            </a:pPr>
            <a:r>
              <a:rPr lang="en-US" sz="2000" dirty="0" smtClean="0">
                <a:latin typeface="Tahoma" pitchFamily="34" charset="0"/>
              </a:rPr>
              <a:t>We are monitoring your child’s progress carefully and setting individual targets for them in </a:t>
            </a:r>
            <a:r>
              <a:rPr lang="en-US" sz="2000" dirty="0" err="1" smtClean="0">
                <a:latin typeface="Tahoma" pitchFamily="34" charset="0"/>
              </a:rPr>
              <a:t>Maths</a:t>
            </a:r>
            <a:r>
              <a:rPr lang="en-US" sz="2000" dirty="0" smtClean="0">
                <a:latin typeface="Tahoma" pitchFamily="34" charset="0"/>
              </a:rPr>
              <a:t> and English.</a:t>
            </a:r>
          </a:p>
          <a:p>
            <a:pPr marL="715963" indent="-715963" algn="l" eaLnBrk="1" hangingPunct="1">
              <a:buSzTx/>
              <a:buFont typeface="Wingdings" pitchFamily="2" charset="2"/>
              <a:buChar char="§"/>
            </a:pPr>
            <a:r>
              <a:rPr lang="en-US" sz="2000" dirty="0" smtClean="0">
                <a:latin typeface="Tahoma" pitchFamily="34" charset="0"/>
              </a:rPr>
              <a:t>Where we can work in smaller groups with additional teachers, we are doing so.</a:t>
            </a:r>
            <a:endParaRPr lang="en-GB" sz="2000" dirty="0" smtClean="0">
              <a:latin typeface="Tahoma" pitchFamily="34" charset="0"/>
            </a:endParaRPr>
          </a:p>
          <a:p>
            <a:pPr marL="715963" indent="-715963" algn="l" eaLnBrk="1" hangingPunct="1">
              <a:buSzTx/>
              <a:buFont typeface="Wingdings" pitchFamily="2" charset="2"/>
              <a:buChar char="§"/>
            </a:pPr>
            <a:r>
              <a:rPr lang="en-US" sz="2000" dirty="0" smtClean="0">
                <a:latin typeface="Tahoma" pitchFamily="34" charset="0"/>
              </a:rPr>
              <a:t>We are providing “set” lessons in </a:t>
            </a:r>
            <a:r>
              <a:rPr lang="en-US" sz="2000" dirty="0" err="1" smtClean="0">
                <a:latin typeface="Tahoma" pitchFamily="34" charset="0"/>
              </a:rPr>
              <a:t>Maths</a:t>
            </a:r>
            <a:r>
              <a:rPr lang="en-US" sz="2000" dirty="0" smtClean="0">
                <a:latin typeface="Tahoma" pitchFamily="34" charset="0"/>
              </a:rPr>
              <a:t> and English, as well as implementing a carefully planned revision </a:t>
            </a:r>
            <a:r>
              <a:rPr lang="en-US" sz="2000" dirty="0" err="1" smtClean="0">
                <a:latin typeface="Tahoma" pitchFamily="34" charset="0"/>
              </a:rPr>
              <a:t>programme</a:t>
            </a:r>
            <a:r>
              <a:rPr lang="en-US" sz="2000" dirty="0" smtClean="0">
                <a:latin typeface="Tahoma" pitchFamily="34" charset="0"/>
              </a:rPr>
              <a:t>.</a:t>
            </a:r>
          </a:p>
          <a:p>
            <a:pPr marL="715963" indent="-715963" eaLnBrk="1" hangingPunct="1">
              <a:buSzTx/>
            </a:pPr>
            <a:endParaRPr lang="en-US" sz="2400" dirty="0" smtClean="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20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20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20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179513" y="548680"/>
            <a:ext cx="7344816" cy="968375"/>
          </a:xfrm>
        </p:spPr>
        <p:txBody>
          <a:bodyPr>
            <a:normAutofit fontScale="90000"/>
          </a:bodyPr>
          <a:lstStyle/>
          <a:p>
            <a:pPr eaLnBrk="1" hangingPunct="1"/>
            <a:r>
              <a:rPr lang="en-GB" sz="4600" dirty="0" smtClean="0">
                <a:latin typeface="Tahoma" pitchFamily="34" charset="0"/>
              </a:rPr>
              <a:t>What is the school doing to prepare for the tests?</a:t>
            </a:r>
            <a:endParaRPr lang="en-US" sz="4600" dirty="0" smtClean="0">
              <a:latin typeface="Tahoma" pitchFamily="34" charset="0"/>
            </a:endParaRPr>
          </a:p>
        </p:txBody>
      </p:sp>
      <p:sp>
        <p:nvSpPr>
          <p:cNvPr id="13315" name="Rectangle 3"/>
          <p:cNvSpPr>
            <a:spLocks noGrp="1" noChangeArrowheads="1"/>
          </p:cNvSpPr>
          <p:nvPr>
            <p:ph type="subTitle" idx="1"/>
          </p:nvPr>
        </p:nvSpPr>
        <p:spPr>
          <a:xfrm>
            <a:off x="755576" y="1700808"/>
            <a:ext cx="7131050" cy="3006725"/>
          </a:xfrm>
        </p:spPr>
        <p:txBody>
          <a:bodyPr/>
          <a:lstStyle/>
          <a:p>
            <a:pPr marL="715963" indent="-715963" algn="l" eaLnBrk="1" hangingPunct="1">
              <a:lnSpc>
                <a:spcPct val="80000"/>
              </a:lnSpc>
              <a:buSzTx/>
              <a:buFont typeface="Wingdings" pitchFamily="2" charset="2"/>
              <a:buChar char="§"/>
            </a:pPr>
            <a:r>
              <a:rPr lang="en-US" sz="2000" dirty="0" smtClean="0">
                <a:latin typeface="Tahoma" pitchFamily="34" charset="0"/>
              </a:rPr>
              <a:t>We have made our timetable more flexible to allow extra time to be given to the core subjects.</a:t>
            </a:r>
          </a:p>
          <a:p>
            <a:pPr marL="715963" indent="-715963" algn="l" eaLnBrk="1" hangingPunct="1">
              <a:lnSpc>
                <a:spcPct val="80000"/>
              </a:lnSpc>
              <a:buSzTx/>
              <a:buFont typeface="Wingdings" pitchFamily="2" charset="2"/>
              <a:buChar char="§"/>
            </a:pPr>
            <a:endParaRPr lang="en-US" sz="2000" dirty="0" smtClean="0">
              <a:latin typeface="Tahoma" pitchFamily="34" charset="0"/>
            </a:endParaRPr>
          </a:p>
          <a:p>
            <a:pPr marL="715963" indent="-715963" algn="l" eaLnBrk="1" hangingPunct="1">
              <a:lnSpc>
                <a:spcPct val="80000"/>
              </a:lnSpc>
              <a:buSzTx/>
              <a:buFont typeface="Wingdings" pitchFamily="2" charset="2"/>
              <a:buChar char="§"/>
            </a:pPr>
            <a:r>
              <a:rPr lang="en-US" sz="2000" dirty="0" smtClean="0">
                <a:latin typeface="Tahoma" pitchFamily="34" charset="0"/>
              </a:rPr>
              <a:t>We are continuing to use questions from example test papers to give children practice with the test format. </a:t>
            </a:r>
          </a:p>
          <a:p>
            <a:pPr marL="715963" indent="-715963" algn="l" eaLnBrk="1" hangingPunct="1">
              <a:lnSpc>
                <a:spcPct val="80000"/>
              </a:lnSpc>
              <a:buSzTx/>
              <a:buFont typeface="Wingdings" pitchFamily="2" charset="2"/>
              <a:buChar char="§"/>
            </a:pPr>
            <a:endParaRPr lang="en-US" sz="2000" dirty="0" smtClean="0">
              <a:latin typeface="Tahoma" pitchFamily="34" charset="0"/>
            </a:endParaRPr>
          </a:p>
          <a:p>
            <a:pPr marL="715963" indent="-715963" algn="l" eaLnBrk="1" hangingPunct="1">
              <a:lnSpc>
                <a:spcPct val="80000"/>
              </a:lnSpc>
              <a:buSzTx/>
              <a:buFont typeface="Wingdings" pitchFamily="2" charset="2"/>
              <a:buChar char="§"/>
            </a:pPr>
            <a:r>
              <a:rPr lang="en-US" sz="2000" dirty="0" smtClean="0">
                <a:latin typeface="Tahoma" pitchFamily="34" charset="0"/>
              </a:rPr>
              <a:t>We believe that it is really important that the children are not ‘stressed out’ by sitting the tests. If the children are used to answering test style questions on a regular basis, this helps to remove the fear factor.</a:t>
            </a:r>
          </a:p>
          <a:p>
            <a:pPr marL="715963" indent="-715963" eaLnBrk="1" hangingPunct="1">
              <a:lnSpc>
                <a:spcPct val="80000"/>
              </a:lnSpc>
              <a:buSzTx/>
              <a:buFont typeface="Wingdings" pitchFamily="2" charset="2"/>
              <a:buChar char="§"/>
            </a:pPr>
            <a:endParaRPr lang="en-US" sz="1800" dirty="0" smtClean="0">
              <a:latin typeface="Tahoma" pitchFamily="34" charset="0"/>
            </a:endParaRPr>
          </a:p>
          <a:p>
            <a:pPr marL="715963" indent="-715963" eaLnBrk="1" hangingPunct="1">
              <a:lnSpc>
                <a:spcPct val="80000"/>
              </a:lnSpc>
              <a:buSzTx/>
              <a:buFont typeface="Wingdings" pitchFamily="2" charset="2"/>
              <a:buChar char="§"/>
            </a:pPr>
            <a:endParaRPr lang="en-GB" sz="1800" dirty="0" smtClean="0">
              <a:latin typeface="Tahoma" pitchFamily="34" charset="0"/>
            </a:endParaRPr>
          </a:p>
          <a:p>
            <a:pPr marL="715963" indent="-715963" eaLnBrk="1" hangingPunct="1">
              <a:lnSpc>
                <a:spcPct val="80000"/>
              </a:lnSpc>
              <a:buSzTx/>
              <a:buFont typeface="Wingdings" pitchFamily="2" charset="2"/>
              <a:buChar char="§"/>
            </a:pPr>
            <a:endParaRPr lang="en-GB" sz="1800" dirty="0" smtClean="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fade">
                                      <p:cBhvr>
                                        <p:cTn id="12" dur="2000"/>
                                        <p:tgtEl>
                                          <p:spTgt spid="133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animEffect transition="in" filter="fade">
                                      <p:cBhvr>
                                        <p:cTn id="17" dur="20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79512" y="476672"/>
            <a:ext cx="7200800" cy="968375"/>
          </a:xfrm>
        </p:spPr>
        <p:txBody>
          <a:bodyPr>
            <a:normAutofit fontScale="90000"/>
          </a:bodyPr>
          <a:lstStyle/>
          <a:p>
            <a:pPr eaLnBrk="1" hangingPunct="1"/>
            <a:r>
              <a:rPr lang="en-GB" sz="4600" dirty="0" smtClean="0">
                <a:latin typeface="Tahoma" pitchFamily="34" charset="0"/>
              </a:rPr>
              <a:t>What is the school doing to prepare for the tests?</a:t>
            </a:r>
            <a:endParaRPr lang="en-US" sz="4600" dirty="0" smtClean="0">
              <a:latin typeface="Tahoma" pitchFamily="34" charset="0"/>
            </a:endParaRPr>
          </a:p>
        </p:txBody>
      </p:sp>
      <p:sp>
        <p:nvSpPr>
          <p:cNvPr id="13315" name="Rectangle 3"/>
          <p:cNvSpPr>
            <a:spLocks noGrp="1" noChangeArrowheads="1"/>
          </p:cNvSpPr>
          <p:nvPr>
            <p:ph type="subTitle" idx="1"/>
          </p:nvPr>
        </p:nvSpPr>
        <p:spPr>
          <a:xfrm>
            <a:off x="827584" y="1700808"/>
            <a:ext cx="7344816" cy="2952328"/>
          </a:xfrm>
        </p:spPr>
        <p:txBody>
          <a:bodyPr>
            <a:normAutofit/>
          </a:bodyPr>
          <a:lstStyle/>
          <a:p>
            <a:pPr marL="715963" indent="-715963" algn="l" eaLnBrk="1" hangingPunct="1">
              <a:lnSpc>
                <a:spcPct val="80000"/>
              </a:lnSpc>
              <a:buSzTx/>
              <a:buFont typeface="Wingdings" pitchFamily="2" charset="2"/>
              <a:buChar char="§"/>
            </a:pPr>
            <a:r>
              <a:rPr lang="en-GB" sz="2000" dirty="0" smtClean="0">
                <a:latin typeface="Tahoma" pitchFamily="34" charset="0"/>
              </a:rPr>
              <a:t>Practising example paper questions helps children to learn the ‘language of the tests’ and helps them to show their full potential because they learn to interpret what the questions mean.</a:t>
            </a:r>
          </a:p>
          <a:p>
            <a:pPr marL="715963" indent="-715963" algn="l" eaLnBrk="1" hangingPunct="1">
              <a:lnSpc>
                <a:spcPct val="80000"/>
              </a:lnSpc>
              <a:buSzTx/>
              <a:buFont typeface="Wingdings" pitchFamily="2" charset="2"/>
              <a:buChar char="§"/>
            </a:pPr>
            <a:endParaRPr lang="en-GB" sz="2000" dirty="0" smtClean="0">
              <a:latin typeface="Tahoma" pitchFamily="34" charset="0"/>
            </a:endParaRPr>
          </a:p>
          <a:p>
            <a:pPr marL="715963" indent="-715963" algn="l" eaLnBrk="1" hangingPunct="1">
              <a:lnSpc>
                <a:spcPct val="80000"/>
              </a:lnSpc>
              <a:buSzTx/>
              <a:buFont typeface="Wingdings" pitchFamily="2" charset="2"/>
              <a:buChar char="§"/>
            </a:pPr>
            <a:r>
              <a:rPr lang="en-GB" sz="2000" dirty="0" smtClean="0">
                <a:latin typeface="Tahoma" pitchFamily="34" charset="0"/>
              </a:rPr>
              <a:t>Practising the format of the new test in Arithmetic.</a:t>
            </a:r>
          </a:p>
          <a:p>
            <a:pPr algn="l" eaLnBrk="1" hangingPunct="1">
              <a:lnSpc>
                <a:spcPct val="80000"/>
              </a:lnSpc>
              <a:buSzTx/>
            </a:pPr>
            <a:endParaRPr lang="en-GB" sz="2000" dirty="0">
              <a:latin typeface="Tahom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107505" y="548680"/>
            <a:ext cx="7344816" cy="968375"/>
          </a:xfrm>
        </p:spPr>
        <p:txBody>
          <a:bodyPr>
            <a:normAutofit fontScale="90000"/>
          </a:bodyPr>
          <a:lstStyle/>
          <a:p>
            <a:pPr eaLnBrk="1" hangingPunct="1"/>
            <a:r>
              <a:rPr lang="en-GB" sz="4600" dirty="0" smtClean="0">
                <a:latin typeface="Tahoma" pitchFamily="34" charset="0"/>
              </a:rPr>
              <a:t>What is the school doing to prepare for the tests?</a:t>
            </a:r>
            <a:endParaRPr lang="en-US" sz="4600" dirty="0" smtClean="0">
              <a:latin typeface="Tahoma" pitchFamily="34" charset="0"/>
            </a:endParaRPr>
          </a:p>
        </p:txBody>
      </p:sp>
      <p:sp>
        <p:nvSpPr>
          <p:cNvPr id="14339" name="Rectangle 3"/>
          <p:cNvSpPr>
            <a:spLocks noGrp="1" noChangeArrowheads="1"/>
          </p:cNvSpPr>
          <p:nvPr>
            <p:ph type="subTitle" idx="1"/>
          </p:nvPr>
        </p:nvSpPr>
        <p:spPr>
          <a:xfrm>
            <a:off x="899592" y="1772816"/>
            <a:ext cx="7131050" cy="2862263"/>
          </a:xfrm>
        </p:spPr>
        <p:txBody>
          <a:bodyPr>
            <a:normAutofit fontScale="92500" lnSpcReduction="10000"/>
          </a:bodyPr>
          <a:lstStyle/>
          <a:p>
            <a:pPr marL="715963" indent="-715963" algn="l" eaLnBrk="1" hangingPunct="1">
              <a:lnSpc>
                <a:spcPct val="90000"/>
              </a:lnSpc>
              <a:buSzTx/>
              <a:buFont typeface="Wingdings" pitchFamily="2" charset="2"/>
              <a:buChar char="§"/>
            </a:pPr>
            <a:r>
              <a:rPr lang="en-GB" sz="2000" dirty="0" smtClean="0">
                <a:latin typeface="Tahoma" pitchFamily="34" charset="0"/>
              </a:rPr>
              <a:t>Each child has a teacher mentor who they meet weekly.</a:t>
            </a:r>
          </a:p>
          <a:p>
            <a:pPr marL="715963" indent="-715963" algn="l" eaLnBrk="1" hangingPunct="1">
              <a:lnSpc>
                <a:spcPct val="90000"/>
              </a:lnSpc>
              <a:buSzTx/>
              <a:buFont typeface="Wingdings" pitchFamily="2" charset="2"/>
              <a:buChar char="§"/>
            </a:pPr>
            <a:endParaRPr lang="en-GB" sz="2000" dirty="0" smtClean="0">
              <a:latin typeface="Tahoma" pitchFamily="34" charset="0"/>
            </a:endParaRPr>
          </a:p>
          <a:p>
            <a:pPr marL="715963" indent="-715963" algn="l" eaLnBrk="1" hangingPunct="1">
              <a:lnSpc>
                <a:spcPct val="90000"/>
              </a:lnSpc>
              <a:buSzTx/>
              <a:buFont typeface="Wingdings" pitchFamily="2" charset="2"/>
              <a:buChar char="§"/>
            </a:pPr>
            <a:r>
              <a:rPr lang="en-GB" sz="2000" dirty="0" smtClean="0">
                <a:latin typeface="Tahoma" pitchFamily="34" charset="0"/>
              </a:rPr>
              <a:t>Most importantly, we want the children to value their learning and show their full potential. We want the children to care about how they do, but not become stressed out by the tests.</a:t>
            </a:r>
          </a:p>
          <a:p>
            <a:pPr marL="715963" indent="-715963" algn="l" eaLnBrk="1" hangingPunct="1">
              <a:lnSpc>
                <a:spcPct val="90000"/>
              </a:lnSpc>
              <a:buSzTx/>
            </a:pPr>
            <a:endParaRPr lang="en-GB" sz="2000" dirty="0" smtClean="0">
              <a:latin typeface="Tahoma" pitchFamily="34" charset="0"/>
            </a:endParaRPr>
          </a:p>
          <a:p>
            <a:pPr marL="715963" indent="-715963" algn="l" eaLnBrk="1" hangingPunct="1">
              <a:lnSpc>
                <a:spcPct val="90000"/>
              </a:lnSpc>
              <a:buSzTx/>
              <a:buFont typeface="Wingdings" pitchFamily="2" charset="2"/>
              <a:buChar char="§"/>
            </a:pPr>
            <a:r>
              <a:rPr lang="en-US" sz="2000" dirty="0" smtClean="0">
                <a:latin typeface="Tahoma" pitchFamily="34" charset="0"/>
              </a:rPr>
              <a:t>We are letting the children know that we want them to achieve their own </a:t>
            </a:r>
            <a:r>
              <a:rPr lang="en-US" sz="2000" b="1" dirty="0" smtClean="0">
                <a:latin typeface="Tahoma" pitchFamily="34" charset="0"/>
              </a:rPr>
              <a:t>personal</a:t>
            </a:r>
            <a:r>
              <a:rPr lang="en-US" sz="2000" dirty="0" smtClean="0">
                <a:latin typeface="Tahoma" pitchFamily="34" charset="0"/>
              </a:rPr>
              <a:t> </a:t>
            </a:r>
            <a:r>
              <a:rPr lang="en-US" sz="2000" b="1" dirty="0" smtClean="0">
                <a:latin typeface="Tahoma" pitchFamily="34" charset="0"/>
              </a:rPr>
              <a:t>best</a:t>
            </a:r>
            <a:r>
              <a:rPr lang="en-US" sz="2000" dirty="0" smtClean="0">
                <a:latin typeface="Tahoma" pitchFamily="34" charset="0"/>
              </a:rPr>
              <a:t>… and that is good enough for us!</a:t>
            </a:r>
          </a:p>
          <a:p>
            <a:pPr marL="715963" indent="-715963" eaLnBrk="1" hangingPunct="1">
              <a:lnSpc>
                <a:spcPct val="90000"/>
              </a:lnSpc>
              <a:buSzTx/>
              <a:buFont typeface="Wingdings" pitchFamily="2" charset="2"/>
              <a:buChar char="§"/>
            </a:pPr>
            <a:endParaRPr lang="en-GB" sz="2000" dirty="0" smtClean="0">
              <a:latin typeface="Tahoma" pitchFamily="34" charset="0"/>
            </a:endParaRPr>
          </a:p>
          <a:p>
            <a:pPr marL="715963" indent="-715963" eaLnBrk="1" hangingPunct="1">
              <a:lnSpc>
                <a:spcPct val="90000"/>
              </a:lnSpc>
              <a:buSzTx/>
              <a:buFont typeface="Wingdings" pitchFamily="2" charset="2"/>
              <a:buChar char="§"/>
            </a:pPr>
            <a:endParaRPr lang="en-GB" sz="2000" dirty="0" smtClean="0">
              <a:latin typeface="Tahoma" pitchFamily="34" charset="0"/>
            </a:endParaRPr>
          </a:p>
          <a:p>
            <a:pPr marL="715963" indent="-715963" eaLnBrk="1" hangingPunct="1">
              <a:lnSpc>
                <a:spcPct val="90000"/>
              </a:lnSpc>
              <a:buSzTx/>
              <a:buFont typeface="Wingdings" pitchFamily="2" charset="2"/>
              <a:buChar char="§"/>
            </a:pPr>
            <a:endParaRPr lang="en-GB" sz="2000" dirty="0" smtClean="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20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2000"/>
                                        <p:tgtEl>
                                          <p:spTgt spid="143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20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07505" y="548680"/>
            <a:ext cx="7200800" cy="968375"/>
          </a:xfrm>
        </p:spPr>
        <p:txBody>
          <a:bodyPr>
            <a:normAutofit fontScale="90000"/>
          </a:bodyPr>
          <a:lstStyle/>
          <a:p>
            <a:pPr algn="l" eaLnBrk="1" hangingPunct="1"/>
            <a:r>
              <a:rPr lang="en-GB" sz="4600" dirty="0" smtClean="0">
                <a:latin typeface="Tahoma" pitchFamily="34" charset="0"/>
              </a:rPr>
              <a:t>What will happen during the test week?</a:t>
            </a:r>
            <a:endParaRPr lang="en-US" sz="4600" dirty="0" smtClean="0">
              <a:latin typeface="Tahoma" pitchFamily="34" charset="0"/>
            </a:endParaRPr>
          </a:p>
        </p:txBody>
      </p:sp>
      <p:sp>
        <p:nvSpPr>
          <p:cNvPr id="15363" name="Rectangle 3"/>
          <p:cNvSpPr>
            <a:spLocks noGrp="1" noChangeArrowheads="1"/>
          </p:cNvSpPr>
          <p:nvPr>
            <p:ph type="subTitle" idx="1"/>
          </p:nvPr>
        </p:nvSpPr>
        <p:spPr>
          <a:xfrm>
            <a:off x="971600" y="1772816"/>
            <a:ext cx="7131050" cy="2862263"/>
          </a:xfrm>
        </p:spPr>
        <p:txBody>
          <a:bodyPr/>
          <a:lstStyle/>
          <a:p>
            <a:pPr marL="715963" indent="-715963" algn="l" eaLnBrk="1" hangingPunct="1">
              <a:lnSpc>
                <a:spcPct val="80000"/>
              </a:lnSpc>
              <a:buSzTx/>
              <a:buFont typeface="Wingdings" pitchFamily="2" charset="2"/>
              <a:buChar char="§"/>
            </a:pPr>
            <a:r>
              <a:rPr lang="en-US" sz="2400" dirty="0" smtClean="0">
                <a:latin typeface="Tahoma" pitchFamily="34" charset="0"/>
              </a:rPr>
              <a:t>The test week is Monday </a:t>
            </a:r>
            <a:r>
              <a:rPr lang="en-US" sz="2400" dirty="0" smtClean="0">
                <a:latin typeface="Tahoma" pitchFamily="34" charset="0"/>
              </a:rPr>
              <a:t>14th </a:t>
            </a:r>
            <a:r>
              <a:rPr lang="en-US" sz="2400" dirty="0" smtClean="0">
                <a:latin typeface="Tahoma" pitchFamily="34" charset="0"/>
              </a:rPr>
              <a:t>– Friday </a:t>
            </a:r>
            <a:r>
              <a:rPr lang="en-US" sz="2400" dirty="0" smtClean="0">
                <a:latin typeface="Tahoma" pitchFamily="34" charset="0"/>
              </a:rPr>
              <a:t>18th </a:t>
            </a:r>
            <a:r>
              <a:rPr lang="en-US" sz="2400" dirty="0" smtClean="0">
                <a:latin typeface="Tahoma" pitchFamily="34" charset="0"/>
              </a:rPr>
              <a:t>May </a:t>
            </a:r>
            <a:r>
              <a:rPr lang="en-US" sz="2400" dirty="0" smtClean="0">
                <a:latin typeface="Tahoma" pitchFamily="34" charset="0"/>
              </a:rPr>
              <a:t>2018. </a:t>
            </a:r>
            <a:endParaRPr lang="en-US" sz="2400" dirty="0" smtClean="0">
              <a:latin typeface="Tahoma" pitchFamily="34" charset="0"/>
            </a:endParaRPr>
          </a:p>
          <a:p>
            <a:pPr marL="715963" indent="-715963" algn="l" eaLnBrk="1" hangingPunct="1">
              <a:lnSpc>
                <a:spcPct val="80000"/>
              </a:lnSpc>
              <a:buSzTx/>
              <a:buFont typeface="Wingdings" pitchFamily="2" charset="2"/>
              <a:buChar char="§"/>
            </a:pPr>
            <a:endParaRPr lang="en-US" sz="2400" dirty="0" smtClean="0">
              <a:latin typeface="Tahoma" pitchFamily="34" charset="0"/>
            </a:endParaRPr>
          </a:p>
          <a:p>
            <a:pPr marL="715963" indent="-715963" algn="l" eaLnBrk="1" hangingPunct="1">
              <a:lnSpc>
                <a:spcPct val="80000"/>
              </a:lnSpc>
              <a:buSzTx/>
              <a:buFont typeface="Wingdings" pitchFamily="2" charset="2"/>
              <a:buChar char="§"/>
            </a:pPr>
            <a:r>
              <a:rPr lang="en-US" sz="2400" dirty="0" smtClean="0">
                <a:latin typeface="Tahoma" pitchFamily="34" charset="0"/>
              </a:rPr>
              <a:t>You should not take your child out of school during this week. Please also try to make sure they have full attendance in the preceding weeks. The school will not </a:t>
            </a:r>
            <a:r>
              <a:rPr lang="en-US" sz="2400" dirty="0" err="1" smtClean="0">
                <a:latin typeface="Tahoma" pitchFamily="34" charset="0"/>
              </a:rPr>
              <a:t>authorise</a:t>
            </a:r>
            <a:r>
              <a:rPr lang="en-US" sz="2400" dirty="0" smtClean="0">
                <a:latin typeface="Tahoma" pitchFamily="34" charset="0"/>
              </a:rPr>
              <a:t> avoidable absence during this period.</a:t>
            </a:r>
            <a:endParaRPr lang="en-GB" sz="2400" dirty="0" smtClean="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20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fade">
                                      <p:cBhvr>
                                        <p:cTn id="12" dur="20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07505" y="476672"/>
            <a:ext cx="7272808" cy="968375"/>
          </a:xfrm>
        </p:spPr>
        <p:txBody>
          <a:bodyPr>
            <a:normAutofit fontScale="90000"/>
          </a:bodyPr>
          <a:lstStyle/>
          <a:p>
            <a:pPr eaLnBrk="1" hangingPunct="1"/>
            <a:r>
              <a:rPr lang="en-GB" sz="4600" dirty="0" smtClean="0">
                <a:latin typeface="Tahoma" pitchFamily="34" charset="0"/>
              </a:rPr>
              <a:t>What will happen during the test week?</a:t>
            </a:r>
            <a:endParaRPr lang="en-US" sz="4600" dirty="0" smtClean="0">
              <a:latin typeface="Tahoma"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39935690"/>
              </p:ext>
            </p:extLst>
          </p:nvPr>
        </p:nvGraphicFramePr>
        <p:xfrm>
          <a:off x="1187624" y="1844824"/>
          <a:ext cx="6840760" cy="3121924"/>
        </p:xfrm>
        <a:graphic>
          <a:graphicData uri="http://schemas.openxmlformats.org/drawingml/2006/table">
            <a:tbl>
              <a:tblPr/>
              <a:tblGrid>
                <a:gridCol w="2016224"/>
                <a:gridCol w="4824536"/>
              </a:tblGrid>
              <a:tr h="311360">
                <a:tc>
                  <a:txBody>
                    <a:bodyPr/>
                    <a:lstStyle/>
                    <a:p>
                      <a:pPr fontAlgn="b"/>
                      <a:r>
                        <a:rPr lang="en-GB" sz="1400" dirty="0">
                          <a:latin typeface="Tahoma" pitchFamily="34" charset="0"/>
                          <a:ea typeface="Tahoma" pitchFamily="34" charset="0"/>
                          <a:cs typeface="Tahoma" pitchFamily="34" charset="0"/>
                        </a:rPr>
                        <a:t>Date</a:t>
                      </a:r>
                    </a:p>
                  </a:txBody>
                  <a:tcPr marL="43203" marR="43203" marT="50404" marB="5040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5E5"/>
                    </a:solidFill>
                  </a:tcPr>
                </a:tc>
                <a:tc>
                  <a:txBody>
                    <a:bodyPr/>
                    <a:lstStyle/>
                    <a:p>
                      <a:pPr fontAlgn="b"/>
                      <a:r>
                        <a:rPr lang="en-GB" sz="1400" dirty="0" smtClean="0">
                          <a:latin typeface="Tahoma" pitchFamily="34" charset="0"/>
                          <a:ea typeface="Tahoma" pitchFamily="34" charset="0"/>
                          <a:cs typeface="Tahoma" pitchFamily="34" charset="0"/>
                        </a:rPr>
                        <a:t>KS2</a:t>
                      </a:r>
                      <a:r>
                        <a:rPr lang="en-GB" sz="1400" baseline="0" dirty="0" smtClean="0">
                          <a:latin typeface="Tahoma" pitchFamily="34" charset="0"/>
                          <a:ea typeface="Tahoma" pitchFamily="34" charset="0"/>
                          <a:cs typeface="Tahoma" pitchFamily="34" charset="0"/>
                        </a:rPr>
                        <a:t> Tests</a:t>
                      </a:r>
                      <a:endParaRPr lang="en-GB" sz="1400" dirty="0">
                        <a:latin typeface="Tahoma" pitchFamily="34" charset="0"/>
                        <a:ea typeface="Tahoma" pitchFamily="34" charset="0"/>
                        <a:cs typeface="Tahoma" pitchFamily="34" charset="0"/>
                      </a:endParaRPr>
                    </a:p>
                  </a:txBody>
                  <a:tcPr marL="43203" marR="43203" marT="50404" marB="5040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5E5"/>
                    </a:solidFill>
                  </a:tcPr>
                </a:tc>
              </a:tr>
              <a:tr h="375423">
                <a:tc>
                  <a:txBody>
                    <a:bodyPr/>
                    <a:lstStyle/>
                    <a:p>
                      <a:pPr fontAlgn="t"/>
                      <a:r>
                        <a:rPr lang="en-GB" sz="1400" dirty="0">
                          <a:latin typeface="Tahoma" pitchFamily="34" charset="0"/>
                          <a:ea typeface="Tahoma" pitchFamily="34" charset="0"/>
                          <a:cs typeface="Tahoma" pitchFamily="34" charset="0"/>
                        </a:rPr>
                        <a:t>Monday </a:t>
                      </a:r>
                      <a:r>
                        <a:rPr lang="en-GB" sz="1400" dirty="0" smtClean="0">
                          <a:latin typeface="Tahoma" pitchFamily="34" charset="0"/>
                          <a:ea typeface="Tahoma" pitchFamily="34" charset="0"/>
                          <a:cs typeface="Tahoma" pitchFamily="34" charset="0"/>
                        </a:rPr>
                        <a:t>8 </a:t>
                      </a:r>
                      <a:r>
                        <a:rPr lang="en-GB" sz="1400" dirty="0">
                          <a:latin typeface="Tahoma" pitchFamily="34" charset="0"/>
                          <a:ea typeface="Tahoma" pitchFamily="34" charset="0"/>
                          <a:cs typeface="Tahoma" pitchFamily="34" charset="0"/>
                        </a:rPr>
                        <a:t>May</a:t>
                      </a:r>
                    </a:p>
                  </a:txBody>
                  <a:tcPr marL="43203" marR="43203" marT="28802" marB="288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GB" sz="1400" dirty="0">
                          <a:latin typeface="Tahoma" pitchFamily="34" charset="0"/>
                          <a:ea typeface="Tahoma" pitchFamily="34" charset="0"/>
                          <a:cs typeface="Tahoma" pitchFamily="34" charset="0"/>
                        </a:rPr>
                        <a:t>English reading </a:t>
                      </a:r>
                      <a:r>
                        <a:rPr lang="en-GB" sz="1400" dirty="0" smtClean="0">
                          <a:latin typeface="Tahoma" pitchFamily="34" charset="0"/>
                          <a:ea typeface="Tahoma" pitchFamily="34" charset="0"/>
                          <a:cs typeface="Tahoma" pitchFamily="34" charset="0"/>
                        </a:rPr>
                        <a:t>test (reading booklet and associated</a:t>
                      </a:r>
                      <a:r>
                        <a:rPr lang="en-GB" sz="1400" baseline="0" dirty="0" smtClean="0">
                          <a:latin typeface="Tahoma" pitchFamily="34" charset="0"/>
                          <a:ea typeface="Tahoma" pitchFamily="34" charset="0"/>
                          <a:cs typeface="Tahoma" pitchFamily="34" charset="0"/>
                        </a:rPr>
                        <a:t> answer booklet) (60 mins, 50 marks)</a:t>
                      </a:r>
                      <a:endParaRPr lang="en-GB" sz="1400" dirty="0">
                        <a:latin typeface="Tahoma" pitchFamily="34" charset="0"/>
                        <a:ea typeface="Tahoma" pitchFamily="34" charset="0"/>
                        <a:cs typeface="Tahoma" pitchFamily="34" charset="0"/>
                      </a:endParaRPr>
                    </a:p>
                  </a:txBody>
                  <a:tcPr marL="43203" marR="43203" marT="28802" marB="288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637133">
                <a:tc>
                  <a:txBody>
                    <a:bodyPr/>
                    <a:lstStyle/>
                    <a:p>
                      <a:pPr fontAlgn="t"/>
                      <a:r>
                        <a:rPr lang="en-GB" sz="1400" dirty="0">
                          <a:latin typeface="Tahoma" pitchFamily="34" charset="0"/>
                          <a:ea typeface="Tahoma" pitchFamily="34" charset="0"/>
                          <a:cs typeface="Tahoma" pitchFamily="34" charset="0"/>
                        </a:rPr>
                        <a:t>Tuesday </a:t>
                      </a:r>
                      <a:r>
                        <a:rPr lang="en-GB" sz="1400" dirty="0" smtClean="0">
                          <a:latin typeface="Tahoma" pitchFamily="34" charset="0"/>
                          <a:ea typeface="Tahoma" pitchFamily="34" charset="0"/>
                          <a:cs typeface="Tahoma" pitchFamily="34" charset="0"/>
                        </a:rPr>
                        <a:t>9 </a:t>
                      </a:r>
                      <a:r>
                        <a:rPr lang="en-GB" sz="1400" dirty="0">
                          <a:latin typeface="Tahoma" pitchFamily="34" charset="0"/>
                          <a:ea typeface="Tahoma" pitchFamily="34" charset="0"/>
                          <a:cs typeface="Tahoma" pitchFamily="34" charset="0"/>
                        </a:rPr>
                        <a:t>May</a:t>
                      </a:r>
                    </a:p>
                  </a:txBody>
                  <a:tcPr marL="43203" marR="43203" marT="28802" marB="288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GB" sz="1400" dirty="0">
                          <a:latin typeface="Tahoma" pitchFamily="34" charset="0"/>
                          <a:ea typeface="Tahoma" pitchFamily="34" charset="0"/>
                          <a:cs typeface="Tahoma" pitchFamily="34" charset="0"/>
                        </a:rPr>
                        <a:t>English grammar, punctuation and spelling </a:t>
                      </a:r>
                      <a:r>
                        <a:rPr lang="en-GB" sz="1400" dirty="0" smtClean="0">
                          <a:latin typeface="Tahoma" pitchFamily="34" charset="0"/>
                          <a:ea typeface="Tahoma" pitchFamily="34" charset="0"/>
                          <a:cs typeface="Tahoma" pitchFamily="34" charset="0"/>
                        </a:rPr>
                        <a:t>test</a:t>
                      </a:r>
                    </a:p>
                    <a:p>
                      <a:pPr fontAlgn="t"/>
                      <a:r>
                        <a:rPr lang="en-GB" sz="1400" dirty="0" smtClean="0">
                          <a:latin typeface="Tahoma" pitchFamily="34" charset="0"/>
                          <a:ea typeface="Tahoma" pitchFamily="34" charset="0"/>
                          <a:cs typeface="Tahoma" pitchFamily="34" charset="0"/>
                        </a:rPr>
                        <a:t>Paper 1</a:t>
                      </a:r>
                      <a:r>
                        <a:rPr lang="en-GB" sz="1400" baseline="0" dirty="0" smtClean="0">
                          <a:latin typeface="Tahoma" pitchFamily="34" charset="0"/>
                          <a:ea typeface="Tahoma" pitchFamily="34" charset="0"/>
                          <a:cs typeface="Tahoma" pitchFamily="34" charset="0"/>
                        </a:rPr>
                        <a:t> (Short answer questions) (45 mins, 50 marks)</a:t>
                      </a:r>
                    </a:p>
                    <a:p>
                      <a:pPr fontAlgn="t"/>
                      <a:r>
                        <a:rPr lang="en-GB" sz="1400" baseline="0" dirty="0" smtClean="0">
                          <a:latin typeface="Tahoma" pitchFamily="34" charset="0"/>
                          <a:ea typeface="Tahoma" pitchFamily="34" charset="0"/>
                          <a:cs typeface="Tahoma" pitchFamily="34" charset="0"/>
                        </a:rPr>
                        <a:t>Paper 2 (Spelling) (Not timed, 20 marks)</a:t>
                      </a:r>
                    </a:p>
                    <a:p>
                      <a:pPr fontAlgn="t"/>
                      <a:endParaRPr lang="en-GB" sz="1400" dirty="0">
                        <a:latin typeface="Tahoma" pitchFamily="34" charset="0"/>
                        <a:ea typeface="Tahoma" pitchFamily="34" charset="0"/>
                        <a:cs typeface="Tahoma" pitchFamily="34" charset="0"/>
                      </a:endParaRPr>
                    </a:p>
                  </a:txBody>
                  <a:tcPr marL="43203" marR="43203" marT="28802" marB="288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706194">
                <a:tc>
                  <a:txBody>
                    <a:bodyPr/>
                    <a:lstStyle/>
                    <a:p>
                      <a:pPr fontAlgn="t"/>
                      <a:r>
                        <a:rPr lang="en-GB" sz="1400" dirty="0">
                          <a:latin typeface="Tahoma" pitchFamily="34" charset="0"/>
                          <a:ea typeface="Tahoma" pitchFamily="34" charset="0"/>
                          <a:cs typeface="Tahoma" pitchFamily="34" charset="0"/>
                        </a:rPr>
                        <a:t>Wednesday </a:t>
                      </a:r>
                      <a:r>
                        <a:rPr lang="en-GB" sz="1400" dirty="0" smtClean="0">
                          <a:latin typeface="Tahoma" pitchFamily="34" charset="0"/>
                          <a:ea typeface="Tahoma" pitchFamily="34" charset="0"/>
                          <a:cs typeface="Tahoma" pitchFamily="34" charset="0"/>
                        </a:rPr>
                        <a:t>10 </a:t>
                      </a:r>
                      <a:r>
                        <a:rPr lang="en-GB" sz="1400" dirty="0">
                          <a:latin typeface="Tahoma" pitchFamily="34" charset="0"/>
                          <a:ea typeface="Tahoma" pitchFamily="34" charset="0"/>
                          <a:cs typeface="Tahoma" pitchFamily="34" charset="0"/>
                        </a:rPr>
                        <a:t>May</a:t>
                      </a:r>
                    </a:p>
                  </a:txBody>
                  <a:tcPr marL="43203" marR="43203" marT="28802" marB="288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GB" sz="1400" b="0" i="0" dirty="0" smtClean="0">
                          <a:latin typeface="Tahoma" pitchFamily="34" charset="0"/>
                          <a:ea typeface="Tahoma" pitchFamily="34" charset="0"/>
                          <a:cs typeface="Tahoma" pitchFamily="34" charset="0"/>
                        </a:rPr>
                        <a:t>Mathematics – Paper 1 (Arithmetic) (30 mins, 40 marks)</a:t>
                      </a:r>
                    </a:p>
                    <a:p>
                      <a:pPr marL="0" marR="0" indent="0" algn="l" defTabSz="914400" rtl="0" eaLnBrk="1" fontAlgn="t" latinLnBrk="0" hangingPunct="1">
                        <a:lnSpc>
                          <a:spcPct val="100000"/>
                        </a:lnSpc>
                        <a:spcBef>
                          <a:spcPts val="0"/>
                        </a:spcBef>
                        <a:spcAft>
                          <a:spcPts val="0"/>
                        </a:spcAft>
                        <a:buClrTx/>
                        <a:buSzTx/>
                        <a:buFontTx/>
                        <a:buNone/>
                        <a:tabLst/>
                        <a:defRPr/>
                      </a:pPr>
                      <a:r>
                        <a:rPr lang="en-GB" sz="1400" b="0" i="0" dirty="0" smtClean="0">
                          <a:latin typeface="Tahoma" pitchFamily="34" charset="0"/>
                          <a:ea typeface="Tahoma" pitchFamily="34" charset="0"/>
                          <a:cs typeface="Tahoma" pitchFamily="34" charset="0"/>
                        </a:rPr>
                        <a:t>Mathematics – Paper 2</a:t>
                      </a:r>
                      <a:r>
                        <a:rPr lang="en-GB" sz="1400" b="0" i="0" baseline="0" dirty="0" smtClean="0">
                          <a:latin typeface="Tahoma" pitchFamily="34" charset="0"/>
                          <a:ea typeface="Tahoma" pitchFamily="34" charset="0"/>
                          <a:cs typeface="Tahoma" pitchFamily="34" charset="0"/>
                        </a:rPr>
                        <a:t> </a:t>
                      </a:r>
                      <a:r>
                        <a:rPr lang="en-GB" sz="1400" b="0" i="0" dirty="0" smtClean="0">
                          <a:latin typeface="Tahoma" pitchFamily="34" charset="0"/>
                          <a:ea typeface="Tahoma" pitchFamily="34" charset="0"/>
                          <a:cs typeface="Tahoma" pitchFamily="34" charset="0"/>
                        </a:rPr>
                        <a:t>(Reasoning) (40 mins, 35 marks)</a:t>
                      </a:r>
                    </a:p>
                    <a:p>
                      <a:pPr fontAlgn="t"/>
                      <a:endParaRPr lang="en-GB" sz="1400" b="0" i="0" dirty="0">
                        <a:latin typeface="Tahoma" pitchFamily="34" charset="0"/>
                        <a:ea typeface="Tahoma" pitchFamily="34" charset="0"/>
                        <a:cs typeface="Tahoma" pitchFamily="34" charset="0"/>
                      </a:endParaRPr>
                    </a:p>
                  </a:txBody>
                  <a:tcPr marL="43203" marR="43203" marT="28802" marB="288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706194">
                <a:tc>
                  <a:txBody>
                    <a:bodyPr/>
                    <a:lstStyle/>
                    <a:p>
                      <a:pPr fontAlgn="t"/>
                      <a:r>
                        <a:rPr lang="en-GB" sz="1400" dirty="0">
                          <a:latin typeface="Tahoma" pitchFamily="34" charset="0"/>
                          <a:ea typeface="Tahoma" pitchFamily="34" charset="0"/>
                          <a:cs typeface="Tahoma" pitchFamily="34" charset="0"/>
                        </a:rPr>
                        <a:t>Thursday </a:t>
                      </a:r>
                      <a:r>
                        <a:rPr lang="en-GB" sz="1400" dirty="0" smtClean="0">
                          <a:latin typeface="Tahoma" pitchFamily="34" charset="0"/>
                          <a:ea typeface="Tahoma" pitchFamily="34" charset="0"/>
                          <a:cs typeface="Tahoma" pitchFamily="34" charset="0"/>
                        </a:rPr>
                        <a:t>11 </a:t>
                      </a:r>
                      <a:r>
                        <a:rPr lang="en-GB" sz="1400" dirty="0">
                          <a:latin typeface="Tahoma" pitchFamily="34" charset="0"/>
                          <a:ea typeface="Tahoma" pitchFamily="34" charset="0"/>
                          <a:cs typeface="Tahoma" pitchFamily="34" charset="0"/>
                        </a:rPr>
                        <a:t>May</a:t>
                      </a:r>
                    </a:p>
                  </a:txBody>
                  <a:tcPr marL="43203" marR="43203" marT="28802" marB="288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400" dirty="0">
                          <a:latin typeface="Tahoma" pitchFamily="34" charset="0"/>
                          <a:ea typeface="Tahoma" pitchFamily="34" charset="0"/>
                          <a:cs typeface="Tahoma" pitchFamily="34" charset="0"/>
                        </a:rPr>
                        <a:t>Mathematics - </a:t>
                      </a:r>
                      <a:r>
                        <a:rPr lang="en-GB" sz="1400" dirty="0" smtClean="0">
                          <a:latin typeface="Tahoma" pitchFamily="34" charset="0"/>
                          <a:ea typeface="Tahoma" pitchFamily="34" charset="0"/>
                          <a:cs typeface="Tahoma" pitchFamily="34" charset="0"/>
                        </a:rPr>
                        <a:t>Paper</a:t>
                      </a:r>
                      <a:r>
                        <a:rPr lang="en-GB" sz="1400" baseline="0" dirty="0" smtClean="0">
                          <a:latin typeface="Tahoma" pitchFamily="34" charset="0"/>
                          <a:ea typeface="Tahoma" pitchFamily="34" charset="0"/>
                          <a:cs typeface="Tahoma" pitchFamily="34" charset="0"/>
                        </a:rPr>
                        <a:t> 3</a:t>
                      </a:r>
                      <a:r>
                        <a:rPr lang="en-GB" sz="1400" b="0" i="0" baseline="0" dirty="0" smtClean="0">
                          <a:latin typeface="Tahoma" pitchFamily="34" charset="0"/>
                          <a:ea typeface="Tahoma" pitchFamily="34" charset="0"/>
                          <a:cs typeface="Tahoma" pitchFamily="34" charset="0"/>
                        </a:rPr>
                        <a:t> </a:t>
                      </a:r>
                      <a:r>
                        <a:rPr lang="en-GB" sz="1400" b="0" i="0" dirty="0" smtClean="0">
                          <a:latin typeface="Tahoma" pitchFamily="34" charset="0"/>
                          <a:ea typeface="Tahoma" pitchFamily="34" charset="0"/>
                          <a:cs typeface="Tahoma" pitchFamily="34" charset="0"/>
                        </a:rPr>
                        <a:t>(Reasoning) (40 mins, 35 marks)</a:t>
                      </a:r>
                    </a:p>
                    <a:p>
                      <a:pPr fontAlgn="t"/>
                      <a:endParaRPr lang="en-GB" sz="1400" dirty="0">
                        <a:latin typeface="Tahoma" pitchFamily="34" charset="0"/>
                        <a:ea typeface="Tahoma" pitchFamily="34" charset="0"/>
                        <a:cs typeface="Tahoma" pitchFamily="34" charset="0"/>
                      </a:endParaRPr>
                    </a:p>
                  </a:txBody>
                  <a:tcPr marL="43203" marR="43203" marT="28802" marB="288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107505" y="692696"/>
            <a:ext cx="6984776" cy="968375"/>
          </a:xfrm>
        </p:spPr>
        <p:txBody>
          <a:bodyPr>
            <a:normAutofit fontScale="90000"/>
          </a:bodyPr>
          <a:lstStyle/>
          <a:p>
            <a:pPr eaLnBrk="1" hangingPunct="1"/>
            <a:r>
              <a:rPr lang="en-GB" sz="4600" dirty="0" smtClean="0">
                <a:latin typeface="Tahoma" pitchFamily="34" charset="0"/>
              </a:rPr>
              <a:t>What will happen during the test week?</a:t>
            </a:r>
            <a:endParaRPr lang="en-US" sz="4600" dirty="0" smtClean="0">
              <a:latin typeface="Tahoma" pitchFamily="34" charset="0"/>
            </a:endParaRPr>
          </a:p>
        </p:txBody>
      </p:sp>
      <p:sp>
        <p:nvSpPr>
          <p:cNvPr id="18435" name="Rectangle 3"/>
          <p:cNvSpPr>
            <a:spLocks noGrp="1" noChangeArrowheads="1"/>
          </p:cNvSpPr>
          <p:nvPr>
            <p:ph type="subTitle" idx="1"/>
          </p:nvPr>
        </p:nvSpPr>
        <p:spPr>
          <a:xfrm>
            <a:off x="899592" y="1916832"/>
            <a:ext cx="7131050" cy="2862263"/>
          </a:xfrm>
        </p:spPr>
        <p:txBody>
          <a:bodyPr/>
          <a:lstStyle/>
          <a:p>
            <a:pPr marL="715963" indent="-715963" algn="l" eaLnBrk="1" hangingPunct="1">
              <a:buSzTx/>
              <a:buFont typeface="Wingdings" pitchFamily="2" charset="2"/>
              <a:buChar char="§"/>
            </a:pPr>
            <a:r>
              <a:rPr lang="en-GB" sz="2000" dirty="0" smtClean="0">
                <a:latin typeface="Tahoma" pitchFamily="34" charset="0"/>
              </a:rPr>
              <a:t>If your child is absent on the day of any test, we must notify the testing agency and they </a:t>
            </a:r>
            <a:r>
              <a:rPr lang="en-GB" sz="2000" b="1" dirty="0" smtClean="0">
                <a:latin typeface="Tahoma" pitchFamily="34" charset="0"/>
              </a:rPr>
              <a:t>may</a:t>
            </a:r>
            <a:r>
              <a:rPr lang="en-GB" sz="2000" dirty="0" smtClean="0">
                <a:latin typeface="Tahoma" pitchFamily="34" charset="0"/>
              </a:rPr>
              <a:t> grant permission for your child to take the test at a later date, subject to certain conditions being met.</a:t>
            </a:r>
          </a:p>
          <a:p>
            <a:pPr marL="715963" indent="-715963" algn="l" eaLnBrk="1" hangingPunct="1">
              <a:buSzTx/>
            </a:pPr>
            <a:endParaRPr lang="en-US" sz="2000" dirty="0" smtClean="0">
              <a:latin typeface="Tahoma" pitchFamily="34" charset="0"/>
            </a:endParaRPr>
          </a:p>
          <a:p>
            <a:pPr marL="715963" indent="-715963" algn="l" eaLnBrk="1" hangingPunct="1">
              <a:buSzTx/>
              <a:buFont typeface="Wingdings" pitchFamily="2" charset="2"/>
              <a:buChar char="§"/>
            </a:pPr>
            <a:r>
              <a:rPr lang="en-US" sz="2000" dirty="0" smtClean="0">
                <a:latin typeface="Tahoma" pitchFamily="34" charset="0"/>
              </a:rPr>
              <a:t>The start times of the tests will vary within each day.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animEffect transition="in" filter="fade">
                                      <p:cBhvr>
                                        <p:cTn id="7" dur="20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179512" y="620688"/>
            <a:ext cx="7200800" cy="968375"/>
          </a:xfrm>
        </p:spPr>
        <p:txBody>
          <a:bodyPr>
            <a:normAutofit fontScale="90000"/>
          </a:bodyPr>
          <a:lstStyle/>
          <a:p>
            <a:pPr eaLnBrk="1" hangingPunct="1"/>
            <a:r>
              <a:rPr lang="en-GB" sz="4600" dirty="0" smtClean="0">
                <a:latin typeface="Tahoma" pitchFamily="34" charset="0"/>
              </a:rPr>
              <a:t>What will happen during the test week?</a:t>
            </a:r>
            <a:endParaRPr lang="en-US" sz="4600" dirty="0" smtClean="0">
              <a:latin typeface="Tahoma" pitchFamily="34" charset="0"/>
            </a:endParaRPr>
          </a:p>
        </p:txBody>
      </p:sp>
      <p:sp>
        <p:nvSpPr>
          <p:cNvPr id="19459" name="Rectangle 3"/>
          <p:cNvSpPr>
            <a:spLocks noGrp="1" noChangeArrowheads="1"/>
          </p:cNvSpPr>
          <p:nvPr>
            <p:ph type="subTitle" idx="1"/>
          </p:nvPr>
        </p:nvSpPr>
        <p:spPr>
          <a:xfrm>
            <a:off x="1043608" y="1772816"/>
            <a:ext cx="7131050" cy="3024188"/>
          </a:xfrm>
        </p:spPr>
        <p:txBody>
          <a:bodyPr/>
          <a:lstStyle/>
          <a:p>
            <a:pPr marL="715963" indent="-715963" algn="l" eaLnBrk="1" hangingPunct="1">
              <a:buSzTx/>
              <a:buFont typeface="Wingdings" pitchFamily="2" charset="2"/>
              <a:buChar char="§"/>
            </a:pPr>
            <a:r>
              <a:rPr lang="en-GB" sz="2000" dirty="0" smtClean="0">
                <a:latin typeface="Tahoma" pitchFamily="34" charset="0"/>
              </a:rPr>
              <a:t>For the majority of children, the tests will take place in their set classrooms, but to make sure all children have enough space and access to appropriate support, we will also use other classrooms and areas around the school.</a:t>
            </a:r>
          </a:p>
          <a:p>
            <a:pPr marL="715963" indent="-715963" algn="l" eaLnBrk="1" hangingPunct="1">
              <a:buSzTx/>
              <a:buFont typeface="Wingdings" pitchFamily="2" charset="2"/>
              <a:buChar char="§"/>
            </a:pPr>
            <a:endParaRPr lang="en-US" sz="2000" dirty="0" smtClean="0">
              <a:latin typeface="Tahoma" pitchFamily="34" charset="0"/>
            </a:endParaRPr>
          </a:p>
          <a:p>
            <a:pPr marL="715963" indent="-715963" algn="l" eaLnBrk="1" hangingPunct="1">
              <a:buSzTx/>
              <a:buFont typeface="Wingdings" pitchFamily="2" charset="2"/>
              <a:buChar char="§"/>
            </a:pPr>
            <a:r>
              <a:rPr lang="en-US" sz="2000" dirty="0" smtClean="0">
                <a:latin typeface="Tahoma" pitchFamily="34" charset="0"/>
              </a:rPr>
              <a:t>We will make sure children experience a range of fun, “de-stressing” activities outside of test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animEffect transition="in" filter="fade">
                                      <p:cBhvr>
                                        <p:cTn id="7" dur="20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323529" y="404664"/>
            <a:ext cx="6912768" cy="968375"/>
          </a:xfrm>
        </p:spPr>
        <p:txBody>
          <a:bodyPr/>
          <a:lstStyle/>
          <a:p>
            <a:pPr eaLnBrk="1" hangingPunct="1"/>
            <a:r>
              <a:rPr lang="en-GB" sz="4600" dirty="0" smtClean="0">
                <a:latin typeface="Tahoma" pitchFamily="34" charset="0"/>
              </a:rPr>
              <a:t>Special Arrangements</a:t>
            </a:r>
            <a:endParaRPr lang="en-US" sz="4600" dirty="0" smtClean="0">
              <a:latin typeface="Tahoma" pitchFamily="34" charset="0"/>
            </a:endParaRPr>
          </a:p>
        </p:txBody>
      </p:sp>
      <p:sp>
        <p:nvSpPr>
          <p:cNvPr id="24579" name="Rectangle 3"/>
          <p:cNvSpPr>
            <a:spLocks noGrp="1" noChangeArrowheads="1"/>
          </p:cNvSpPr>
          <p:nvPr>
            <p:ph type="subTitle" idx="1"/>
          </p:nvPr>
        </p:nvSpPr>
        <p:spPr>
          <a:xfrm>
            <a:off x="1115616" y="1916832"/>
            <a:ext cx="7131050" cy="2862263"/>
          </a:xfrm>
        </p:spPr>
        <p:txBody>
          <a:bodyPr/>
          <a:lstStyle/>
          <a:p>
            <a:pPr marL="715963" indent="-715963" algn="l" eaLnBrk="1" hangingPunct="1">
              <a:buSzTx/>
              <a:buFont typeface="Wingdings" pitchFamily="2" charset="2"/>
              <a:buChar char="§"/>
            </a:pPr>
            <a:r>
              <a:rPr lang="en-US" sz="2000" dirty="0" smtClean="0">
                <a:latin typeface="Tahoma" pitchFamily="34" charset="0"/>
              </a:rPr>
              <a:t>Some children have special arrangements for the tests if they normally have those arrangements in class, for example, help with reading, concentration or help with English words if English is not the child’s first language.</a:t>
            </a:r>
          </a:p>
          <a:p>
            <a:pPr marL="715963" indent="-715963" algn="l" eaLnBrk="1" hangingPunct="1">
              <a:buSzTx/>
              <a:buFont typeface="Wingdings" pitchFamily="2" charset="2"/>
              <a:buChar char="§"/>
            </a:pPr>
            <a:endParaRPr lang="en-GB" sz="2000" dirty="0" smtClean="0">
              <a:latin typeface="Tahoma" pitchFamily="34" charset="0"/>
            </a:endParaRPr>
          </a:p>
          <a:p>
            <a:pPr marL="715963" indent="-715963" algn="l" eaLnBrk="1" hangingPunct="1">
              <a:buSzTx/>
              <a:buFont typeface="Wingdings" pitchFamily="2" charset="2"/>
              <a:buChar char="§"/>
            </a:pPr>
            <a:r>
              <a:rPr lang="en-GB" sz="2000" dirty="0" smtClean="0">
                <a:latin typeface="Tahoma" pitchFamily="34" charset="0"/>
              </a:rPr>
              <a:t>We will let you know if any of these arrangements apply to your child.</a:t>
            </a:r>
            <a:endParaRPr lang="en-US" sz="2000" dirty="0" smtClean="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2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fade">
                                      <p:cBhvr>
                                        <p:cTn id="12" dur="20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79513" y="188640"/>
            <a:ext cx="7200800" cy="968375"/>
          </a:xfrm>
        </p:spPr>
        <p:txBody>
          <a:bodyPr>
            <a:normAutofit fontScale="90000"/>
          </a:bodyPr>
          <a:lstStyle/>
          <a:p>
            <a:pPr eaLnBrk="1" hangingPunct="1"/>
            <a:r>
              <a:rPr lang="en-GB" dirty="0" smtClean="0">
                <a:latin typeface="Tahoma" pitchFamily="34" charset="0"/>
              </a:rPr>
              <a:t>Why do we do the tests?</a:t>
            </a:r>
            <a:endParaRPr lang="en-US" dirty="0" smtClean="0">
              <a:latin typeface="Tahoma" pitchFamily="34" charset="0"/>
            </a:endParaRPr>
          </a:p>
        </p:txBody>
      </p:sp>
      <p:sp>
        <p:nvSpPr>
          <p:cNvPr id="6147" name="Rectangle 3"/>
          <p:cNvSpPr>
            <a:spLocks noGrp="1" noChangeArrowheads="1"/>
          </p:cNvSpPr>
          <p:nvPr>
            <p:ph type="subTitle" idx="1"/>
          </p:nvPr>
        </p:nvSpPr>
        <p:spPr>
          <a:xfrm>
            <a:off x="1403350" y="1700808"/>
            <a:ext cx="7131050" cy="4014192"/>
          </a:xfrm>
        </p:spPr>
        <p:txBody>
          <a:bodyPr>
            <a:normAutofit/>
          </a:bodyPr>
          <a:lstStyle/>
          <a:p>
            <a:pPr marL="342900" indent="-342900" algn="l" eaLnBrk="1" hangingPunct="1">
              <a:lnSpc>
                <a:spcPct val="90000"/>
              </a:lnSpc>
              <a:buFont typeface="Wingdings" pitchFamily="2" charset="2"/>
              <a:buChar char="v"/>
            </a:pPr>
            <a:r>
              <a:rPr lang="en-GB" sz="2000" dirty="0" smtClean="0">
                <a:latin typeface="Tahoma" pitchFamily="34" charset="0"/>
              </a:rPr>
              <a:t>The tests are a compulsory part of the National Curriculum for all children in state schools in England in Year 6.</a:t>
            </a:r>
          </a:p>
          <a:p>
            <a:pPr marL="342900" indent="-342900" algn="l" eaLnBrk="1" hangingPunct="1">
              <a:lnSpc>
                <a:spcPct val="90000"/>
              </a:lnSpc>
              <a:buFont typeface="Wingdings" pitchFamily="2" charset="2"/>
              <a:buChar char="v"/>
            </a:pPr>
            <a:endParaRPr lang="en-US" sz="2000" dirty="0" smtClean="0">
              <a:latin typeface="Tahoma" pitchFamily="34" charset="0"/>
            </a:endParaRPr>
          </a:p>
          <a:p>
            <a:pPr marL="342900" indent="-342900" algn="l" eaLnBrk="1" hangingPunct="1">
              <a:lnSpc>
                <a:spcPct val="90000"/>
              </a:lnSpc>
              <a:buFont typeface="Wingdings" pitchFamily="2" charset="2"/>
              <a:buChar char="v"/>
            </a:pPr>
            <a:r>
              <a:rPr lang="en-GB" sz="2000" dirty="0" smtClean="0">
                <a:latin typeface="Tahoma" pitchFamily="34" charset="0"/>
              </a:rPr>
              <a:t>They are designed to test the children’s knowledge of the Key Stage 2 Curriculum in Reading, Spelling Punctuation, Grammar and Maths, </a:t>
            </a:r>
            <a:r>
              <a:rPr lang="en-GB" sz="2000" b="1" dirty="0" smtClean="0">
                <a:latin typeface="Tahoma" pitchFamily="34" charset="0"/>
              </a:rPr>
              <a:t>including basic arithmetic</a:t>
            </a:r>
            <a:r>
              <a:rPr lang="en-GB" sz="2000" dirty="0" smtClean="0">
                <a:latin typeface="Tahoma" pitchFamily="34" charset="0"/>
              </a:rPr>
              <a:t>.</a:t>
            </a:r>
          </a:p>
          <a:p>
            <a:pPr marL="342900" indent="-342900" algn="l" eaLnBrk="1" hangingPunct="1">
              <a:lnSpc>
                <a:spcPct val="90000"/>
              </a:lnSpc>
              <a:buFont typeface="Wingdings" pitchFamily="2" charset="2"/>
              <a:buChar char="v"/>
            </a:pPr>
            <a:endParaRPr lang="en-US" sz="2000" dirty="0" smtClean="0">
              <a:latin typeface="Tahoma" pitchFamily="34" charset="0"/>
            </a:endParaRPr>
          </a:p>
          <a:p>
            <a:pPr marL="342900" indent="-342900" algn="l" eaLnBrk="1" hangingPunct="1">
              <a:lnSpc>
                <a:spcPct val="90000"/>
              </a:lnSpc>
              <a:buFont typeface="Wingdings" pitchFamily="2" charset="2"/>
              <a:buChar char="v"/>
            </a:pPr>
            <a:r>
              <a:rPr lang="en-GB" sz="2000" dirty="0" smtClean="0">
                <a:latin typeface="Tahoma" pitchFamily="34" charset="0"/>
              </a:rPr>
              <a:t>They provide a “snapshot” of a child’s attainment on one day at the end of the Key Stage. </a:t>
            </a:r>
            <a:endParaRPr lang="en-US" sz="2000" dirty="0" smtClean="0">
              <a:latin typeface="Tahoma" pitchFamily="34" charset="0"/>
            </a:endParaRPr>
          </a:p>
          <a:p>
            <a:pPr marL="715963" indent="-715963" eaLnBrk="1" hangingPunct="1">
              <a:lnSpc>
                <a:spcPct val="90000"/>
              </a:lnSpc>
            </a:pPr>
            <a:endParaRPr lang="en-US" sz="2000" dirty="0" smtClean="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20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fade">
                                      <p:cBhvr>
                                        <p:cTn id="12" dur="2000"/>
                                        <p:tgtEl>
                                          <p:spTgt spid="61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animEffect transition="in" filter="fade">
                                      <p:cBhvr>
                                        <p:cTn id="17" dur="20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251520" y="836712"/>
            <a:ext cx="7623175" cy="968375"/>
          </a:xfrm>
        </p:spPr>
        <p:txBody>
          <a:bodyPr>
            <a:normAutofit fontScale="90000"/>
          </a:bodyPr>
          <a:lstStyle/>
          <a:p>
            <a:pPr algn="l" eaLnBrk="1" hangingPunct="1"/>
            <a:r>
              <a:rPr lang="en-GB" sz="4600" dirty="0" smtClean="0">
                <a:latin typeface="Tahoma" pitchFamily="34" charset="0"/>
              </a:rPr>
              <a:t>What can I do to help </a:t>
            </a:r>
            <a:br>
              <a:rPr lang="en-GB" sz="4600" dirty="0" smtClean="0">
                <a:latin typeface="Tahoma" pitchFamily="34" charset="0"/>
              </a:rPr>
            </a:br>
            <a:r>
              <a:rPr lang="en-GB" sz="4600" dirty="0" smtClean="0">
                <a:latin typeface="Tahoma" pitchFamily="34" charset="0"/>
              </a:rPr>
              <a:t>in the test week?</a:t>
            </a:r>
            <a:endParaRPr lang="en-US" sz="4600" dirty="0" smtClean="0">
              <a:latin typeface="Tahoma" pitchFamily="34" charset="0"/>
            </a:endParaRPr>
          </a:p>
        </p:txBody>
      </p:sp>
      <p:sp>
        <p:nvSpPr>
          <p:cNvPr id="20483" name="Rectangle 3"/>
          <p:cNvSpPr>
            <a:spLocks noGrp="1" noChangeArrowheads="1"/>
          </p:cNvSpPr>
          <p:nvPr>
            <p:ph type="subTitle" idx="1"/>
          </p:nvPr>
        </p:nvSpPr>
        <p:spPr>
          <a:xfrm>
            <a:off x="1115616" y="2060848"/>
            <a:ext cx="7131050" cy="2862263"/>
          </a:xfrm>
        </p:spPr>
        <p:txBody>
          <a:bodyPr/>
          <a:lstStyle/>
          <a:p>
            <a:pPr marL="715963" indent="-715963" algn="l" eaLnBrk="1" hangingPunct="1">
              <a:buSzTx/>
              <a:buFont typeface="Wingdings" pitchFamily="2" charset="2"/>
              <a:buChar char="§"/>
            </a:pPr>
            <a:r>
              <a:rPr lang="en-US" sz="2000" dirty="0" smtClean="0">
                <a:latin typeface="Tahoma" pitchFamily="34" charset="0"/>
              </a:rPr>
              <a:t>Provide calm reassurance. Remind your child that it is important to work hard and do their best, but that their best will be good enough.</a:t>
            </a:r>
          </a:p>
          <a:p>
            <a:pPr marL="715963" indent="-715963" algn="l" eaLnBrk="1" hangingPunct="1">
              <a:buSzTx/>
            </a:pPr>
            <a:endParaRPr lang="en-US" sz="2000" dirty="0" smtClean="0">
              <a:latin typeface="Tahoma" pitchFamily="34" charset="0"/>
            </a:endParaRPr>
          </a:p>
          <a:p>
            <a:pPr marL="715963" indent="-715963" algn="l" eaLnBrk="1" hangingPunct="1">
              <a:buSzTx/>
              <a:buFont typeface="Wingdings" pitchFamily="2" charset="2"/>
              <a:buChar char="§"/>
            </a:pPr>
            <a:r>
              <a:rPr lang="en-GB" sz="2000" dirty="0" smtClean="0">
                <a:latin typeface="Tahoma" pitchFamily="34" charset="0"/>
              </a:rPr>
              <a:t>Keep everything as normal as possible – make sure activities like clubs and sports go ahead.</a:t>
            </a:r>
            <a:endParaRPr lang="en-US" sz="2000" dirty="0" smtClean="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20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483">
                                            <p:txEl>
                                              <p:pRg st="2" end="2"/>
                                            </p:txEl>
                                          </p:spTgt>
                                        </p:tgtEl>
                                        <p:attrNameLst>
                                          <p:attrName>style.visibility</p:attrName>
                                        </p:attrNameLst>
                                      </p:cBhvr>
                                      <p:to>
                                        <p:strVal val="visible"/>
                                      </p:to>
                                    </p:set>
                                    <p:animEffect transition="in" filter="fade">
                                      <p:cBhvr>
                                        <p:cTn id="12" dur="20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914400" y="1524000"/>
            <a:ext cx="7623175" cy="968375"/>
          </a:xfrm>
        </p:spPr>
        <p:txBody>
          <a:bodyPr>
            <a:normAutofit fontScale="90000"/>
          </a:bodyPr>
          <a:lstStyle/>
          <a:p>
            <a:pPr algn="l" eaLnBrk="1" hangingPunct="1"/>
            <a:r>
              <a:rPr lang="en-GB" sz="4600" dirty="0" smtClean="0">
                <a:latin typeface="Tahoma" pitchFamily="34" charset="0"/>
              </a:rPr>
              <a:t>What can I do to help in the test week?</a:t>
            </a:r>
            <a:endParaRPr lang="en-US" sz="4600" dirty="0" smtClean="0">
              <a:latin typeface="Tahoma" pitchFamily="34" charset="0"/>
            </a:endParaRPr>
          </a:p>
        </p:txBody>
      </p:sp>
      <p:sp>
        <p:nvSpPr>
          <p:cNvPr id="21507" name="Rectangle 3"/>
          <p:cNvSpPr>
            <a:spLocks noGrp="1" noChangeArrowheads="1"/>
          </p:cNvSpPr>
          <p:nvPr>
            <p:ph type="subTitle" idx="1"/>
          </p:nvPr>
        </p:nvSpPr>
        <p:spPr>
          <a:xfrm>
            <a:off x="1115616" y="2564904"/>
            <a:ext cx="7131050" cy="2862263"/>
          </a:xfrm>
        </p:spPr>
        <p:txBody>
          <a:bodyPr/>
          <a:lstStyle/>
          <a:p>
            <a:pPr marL="715963" indent="-715963" algn="l" eaLnBrk="1" hangingPunct="1">
              <a:buSzTx/>
              <a:buFont typeface="Wingdings" pitchFamily="2" charset="2"/>
              <a:buChar char="§"/>
            </a:pPr>
            <a:r>
              <a:rPr lang="en-US" sz="2000" dirty="0" smtClean="0">
                <a:latin typeface="Tahoma" pitchFamily="34" charset="0"/>
              </a:rPr>
              <a:t>Make sure your child gets a good night’s sleep each day.</a:t>
            </a:r>
          </a:p>
          <a:p>
            <a:pPr marL="715963" indent="-715963" algn="l" eaLnBrk="1" hangingPunct="1">
              <a:buSzTx/>
              <a:buFont typeface="Wingdings" pitchFamily="2" charset="2"/>
              <a:buChar char="§"/>
            </a:pPr>
            <a:endParaRPr lang="en-US" sz="2000" dirty="0" smtClean="0">
              <a:latin typeface="Tahoma" pitchFamily="34" charset="0"/>
            </a:endParaRPr>
          </a:p>
          <a:p>
            <a:pPr marL="715963" indent="-715963" algn="l" eaLnBrk="1" hangingPunct="1">
              <a:buSzTx/>
              <a:buFont typeface="Wingdings" pitchFamily="2" charset="2"/>
              <a:buChar char="§"/>
            </a:pPr>
            <a:r>
              <a:rPr lang="en-US" sz="2000" dirty="0" smtClean="0">
                <a:latin typeface="Tahoma" pitchFamily="34" charset="0"/>
              </a:rPr>
              <a:t>Please make sure your child eats breakfast during the week. We will offer breakfast to all Year 6 children during the test week. They can arrive at 8am and have cereal, toast and a drink.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20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fade">
                                      <p:cBhvr>
                                        <p:cTn id="12" dur="20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914400" y="1524000"/>
            <a:ext cx="7623175" cy="968375"/>
          </a:xfrm>
        </p:spPr>
        <p:txBody>
          <a:bodyPr>
            <a:normAutofit fontScale="90000"/>
          </a:bodyPr>
          <a:lstStyle/>
          <a:p>
            <a:pPr eaLnBrk="1" hangingPunct="1"/>
            <a:r>
              <a:rPr lang="en-GB" sz="4600" smtClean="0">
                <a:latin typeface="Tahoma" pitchFamily="34" charset="0"/>
              </a:rPr>
              <a:t>What can I do to help in the test week?</a:t>
            </a:r>
            <a:endParaRPr lang="en-US" sz="4600" smtClean="0">
              <a:latin typeface="Tahoma" pitchFamily="34" charset="0"/>
            </a:endParaRPr>
          </a:p>
        </p:txBody>
      </p:sp>
      <p:sp>
        <p:nvSpPr>
          <p:cNvPr id="22531" name="Rectangle 3"/>
          <p:cNvSpPr>
            <a:spLocks noGrp="1" noChangeArrowheads="1"/>
          </p:cNvSpPr>
          <p:nvPr>
            <p:ph type="subTitle" idx="1"/>
          </p:nvPr>
        </p:nvSpPr>
        <p:spPr>
          <a:xfrm>
            <a:off x="1331640" y="2924944"/>
            <a:ext cx="7131050" cy="2862263"/>
          </a:xfrm>
        </p:spPr>
        <p:txBody>
          <a:bodyPr/>
          <a:lstStyle/>
          <a:p>
            <a:pPr marL="715963" indent="-715963" algn="l" eaLnBrk="1" hangingPunct="1">
              <a:buSzTx/>
              <a:buFont typeface="Wingdings" pitchFamily="2" charset="2"/>
              <a:buChar char="§"/>
            </a:pPr>
            <a:r>
              <a:rPr lang="en-US" sz="2000" dirty="0" smtClean="0">
                <a:latin typeface="Tahoma" pitchFamily="34" charset="0"/>
              </a:rPr>
              <a:t>Make sure your child arrives at school promptly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20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914400" y="1524000"/>
            <a:ext cx="7623175" cy="968375"/>
          </a:xfrm>
        </p:spPr>
        <p:txBody>
          <a:bodyPr>
            <a:normAutofit fontScale="90000"/>
          </a:bodyPr>
          <a:lstStyle/>
          <a:p>
            <a:pPr eaLnBrk="1" hangingPunct="1"/>
            <a:r>
              <a:rPr lang="en-GB" sz="4600" smtClean="0">
                <a:latin typeface="Tahoma" pitchFamily="34" charset="0"/>
              </a:rPr>
              <a:t>What can I do to help between now and the tests?</a:t>
            </a:r>
            <a:endParaRPr lang="en-US" sz="4600" smtClean="0">
              <a:latin typeface="Tahoma" pitchFamily="34" charset="0"/>
            </a:endParaRPr>
          </a:p>
        </p:txBody>
      </p:sp>
      <p:sp>
        <p:nvSpPr>
          <p:cNvPr id="23555" name="Rectangle 3"/>
          <p:cNvSpPr>
            <a:spLocks noGrp="1" noChangeArrowheads="1"/>
          </p:cNvSpPr>
          <p:nvPr>
            <p:ph type="subTitle" idx="1"/>
          </p:nvPr>
        </p:nvSpPr>
        <p:spPr>
          <a:xfrm>
            <a:off x="1259632" y="2636912"/>
            <a:ext cx="7131050" cy="2862263"/>
          </a:xfrm>
        </p:spPr>
        <p:txBody>
          <a:bodyPr/>
          <a:lstStyle/>
          <a:p>
            <a:pPr marL="715963" indent="-715963" algn="l" eaLnBrk="1" hangingPunct="1">
              <a:lnSpc>
                <a:spcPct val="90000"/>
              </a:lnSpc>
              <a:buSzTx/>
              <a:buFont typeface="Wingdings" pitchFamily="2" charset="2"/>
              <a:buChar char="§"/>
            </a:pPr>
            <a:r>
              <a:rPr lang="en-US" sz="2400" dirty="0" smtClean="0">
                <a:latin typeface="Tahoma" pitchFamily="34" charset="0"/>
              </a:rPr>
              <a:t>Make sure your child is </a:t>
            </a:r>
            <a:r>
              <a:rPr lang="en-US" sz="2400" b="1" dirty="0" smtClean="0">
                <a:latin typeface="Tahoma" pitchFamily="34" charset="0"/>
              </a:rPr>
              <a:t>reading</a:t>
            </a:r>
            <a:r>
              <a:rPr lang="en-US" sz="2400" dirty="0" smtClean="0">
                <a:latin typeface="Tahoma" pitchFamily="34" charset="0"/>
              </a:rPr>
              <a:t> - not just their school or library book, but newspapers, leaflets, brochures, television and computer screens, cereal packets - in short, ANYTHING!</a:t>
            </a:r>
          </a:p>
          <a:p>
            <a:pPr algn="l" eaLnBrk="1" hangingPunct="1">
              <a:lnSpc>
                <a:spcPct val="90000"/>
              </a:lnSpc>
              <a:buSzTx/>
            </a:pPr>
            <a:endParaRPr lang="en-US" sz="2400" dirty="0">
              <a:latin typeface="Tahoma" pitchFamily="34" charset="0"/>
            </a:endParaRPr>
          </a:p>
          <a:p>
            <a:pPr marL="715963" lvl="0" indent="-715963" algn="l" eaLnBrk="1" hangingPunct="1">
              <a:lnSpc>
                <a:spcPct val="90000"/>
              </a:lnSpc>
              <a:buSzTx/>
              <a:buFont typeface="Wingdings" pitchFamily="2" charset="2"/>
              <a:buChar char="§"/>
            </a:pPr>
            <a:r>
              <a:rPr lang="en-GB" sz="2400" dirty="0">
                <a:latin typeface="Tahoma" pitchFamily="34" charset="0"/>
              </a:rPr>
              <a:t>Ask them questions about their reading.</a:t>
            </a:r>
          </a:p>
          <a:p>
            <a:pPr eaLnBrk="1" hangingPunct="1">
              <a:lnSpc>
                <a:spcPct val="90000"/>
              </a:lnSpc>
              <a:buSzTx/>
            </a:pPr>
            <a:endParaRPr lang="en-US" sz="2400" dirty="0" smtClean="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20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fade">
                                      <p:cBhvr>
                                        <p:cTn id="12" dur="20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914400" y="1524000"/>
            <a:ext cx="7623175" cy="968375"/>
          </a:xfrm>
        </p:spPr>
        <p:txBody>
          <a:bodyPr>
            <a:normAutofit fontScale="90000"/>
          </a:bodyPr>
          <a:lstStyle/>
          <a:p>
            <a:pPr eaLnBrk="1" hangingPunct="1"/>
            <a:r>
              <a:rPr lang="en-GB" sz="4600" smtClean="0">
                <a:latin typeface="Tahoma" pitchFamily="34" charset="0"/>
              </a:rPr>
              <a:t>What can I do to help between now and the tests?</a:t>
            </a:r>
            <a:endParaRPr lang="en-US" sz="4600" smtClean="0">
              <a:latin typeface="Tahoma" pitchFamily="34" charset="0"/>
            </a:endParaRPr>
          </a:p>
        </p:txBody>
      </p:sp>
      <p:sp>
        <p:nvSpPr>
          <p:cNvPr id="23555" name="Rectangle 3"/>
          <p:cNvSpPr>
            <a:spLocks noGrp="1" noChangeArrowheads="1"/>
          </p:cNvSpPr>
          <p:nvPr>
            <p:ph type="subTitle" idx="1"/>
          </p:nvPr>
        </p:nvSpPr>
        <p:spPr>
          <a:xfrm>
            <a:off x="1187624" y="2708920"/>
            <a:ext cx="7131050" cy="2862263"/>
          </a:xfrm>
        </p:spPr>
        <p:txBody>
          <a:bodyPr/>
          <a:lstStyle/>
          <a:p>
            <a:pPr marL="715963" indent="-715963" algn="l" eaLnBrk="1" hangingPunct="1">
              <a:lnSpc>
                <a:spcPct val="90000"/>
              </a:lnSpc>
              <a:buSzTx/>
              <a:buFont typeface="Wingdings" pitchFamily="2" charset="2"/>
              <a:buChar char="§"/>
            </a:pPr>
            <a:r>
              <a:rPr lang="en-GB" sz="2400" dirty="0" smtClean="0">
                <a:latin typeface="Tahoma" pitchFamily="34" charset="0"/>
              </a:rPr>
              <a:t>Make sure your child is practising their times tables in their tables booklets (up to 12 x 12) and learning and revising their spellings</a:t>
            </a:r>
          </a:p>
          <a:p>
            <a:pPr marL="715963" indent="-715963" algn="l" eaLnBrk="1" hangingPunct="1">
              <a:lnSpc>
                <a:spcPct val="90000"/>
              </a:lnSpc>
              <a:buSzTx/>
              <a:buFont typeface="Wingdings" pitchFamily="2" charset="2"/>
              <a:buChar char="§"/>
            </a:pPr>
            <a:r>
              <a:rPr lang="en-GB" sz="2400" dirty="0" smtClean="0">
                <a:latin typeface="Tahoma" pitchFamily="34" charset="0"/>
              </a:rPr>
              <a:t>Tables and spellings are essential life skills to help your child, not just with tests, but with the work they are going to encounter at secondary school.</a:t>
            </a:r>
          </a:p>
          <a:p>
            <a:pPr marL="715963" indent="-715963" algn="l" eaLnBrk="1" hangingPunct="1">
              <a:lnSpc>
                <a:spcPct val="90000"/>
              </a:lnSpc>
              <a:buSzTx/>
              <a:buFont typeface="Wingdings" pitchFamily="2" charset="2"/>
              <a:buChar char="§"/>
            </a:pPr>
            <a:endParaRPr lang="en-US" sz="2400" dirty="0" smtClean="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20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2000"/>
                                        <p:tgtEl>
                                          <p:spTgt spid="235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9241" y="404664"/>
            <a:ext cx="7623175" cy="968375"/>
          </a:xfrm>
        </p:spPr>
        <p:txBody>
          <a:bodyPr>
            <a:normAutofit fontScale="90000"/>
          </a:bodyPr>
          <a:lstStyle/>
          <a:p>
            <a:pPr eaLnBrk="1" hangingPunct="1"/>
            <a:r>
              <a:rPr lang="en-GB" sz="4600" dirty="0" smtClean="0">
                <a:latin typeface="Tahoma" pitchFamily="34" charset="0"/>
              </a:rPr>
              <a:t>What can I do to help between now and the tests?</a:t>
            </a:r>
            <a:endParaRPr lang="en-US" sz="4600" dirty="0" smtClean="0">
              <a:latin typeface="Tahoma" pitchFamily="34" charset="0"/>
            </a:endParaRPr>
          </a:p>
        </p:txBody>
      </p:sp>
      <p:sp>
        <p:nvSpPr>
          <p:cNvPr id="24579" name="Rectangle 3"/>
          <p:cNvSpPr>
            <a:spLocks noGrp="1" noChangeArrowheads="1"/>
          </p:cNvSpPr>
          <p:nvPr>
            <p:ph type="subTitle" idx="1"/>
          </p:nvPr>
        </p:nvSpPr>
        <p:spPr>
          <a:xfrm>
            <a:off x="1043608" y="1916832"/>
            <a:ext cx="7131050" cy="2862263"/>
          </a:xfrm>
        </p:spPr>
        <p:txBody>
          <a:bodyPr/>
          <a:lstStyle/>
          <a:p>
            <a:pPr marL="715963" indent="-715963" algn="l" eaLnBrk="1" hangingPunct="1">
              <a:buSzTx/>
              <a:buFont typeface="Wingdings" pitchFamily="2" charset="2"/>
              <a:buChar char="§"/>
            </a:pPr>
            <a:r>
              <a:rPr lang="en-GB" sz="2000" dirty="0">
                <a:latin typeface="Tahoma" pitchFamily="34" charset="0"/>
              </a:rPr>
              <a:t>Provide support for your child as they do homework. </a:t>
            </a:r>
            <a:r>
              <a:rPr lang="en-GB" sz="2000" dirty="0" smtClean="0">
                <a:latin typeface="Tahoma" pitchFamily="34" charset="0"/>
              </a:rPr>
              <a:t>Make sure </a:t>
            </a:r>
            <a:r>
              <a:rPr lang="en-GB" sz="2000" dirty="0">
                <a:latin typeface="Tahoma" pitchFamily="34" charset="0"/>
              </a:rPr>
              <a:t>it’s completed and back in school on the right day</a:t>
            </a:r>
            <a:r>
              <a:rPr lang="en-GB" sz="2000" dirty="0" smtClean="0">
                <a:latin typeface="Tahoma" pitchFamily="34" charset="0"/>
              </a:rPr>
              <a:t>.</a:t>
            </a:r>
          </a:p>
          <a:p>
            <a:pPr marL="715963" lvl="0" indent="-715963" algn="l" eaLnBrk="1" hangingPunct="1">
              <a:buSzTx/>
              <a:buFont typeface="Wingdings" pitchFamily="2" charset="2"/>
              <a:buChar char="§"/>
            </a:pPr>
            <a:r>
              <a:rPr lang="en-GB" sz="2000" dirty="0">
                <a:latin typeface="Tahoma" pitchFamily="34" charset="0"/>
              </a:rPr>
              <a:t>Help your child complete any homework set at Easter</a:t>
            </a:r>
            <a:r>
              <a:rPr lang="en-GB" sz="2000" dirty="0" smtClean="0">
                <a:latin typeface="Tahoma" pitchFamily="34" charset="0"/>
              </a:rPr>
              <a:t>.</a:t>
            </a:r>
            <a:endParaRPr lang="en-US" sz="2000" dirty="0" smtClean="0">
              <a:latin typeface="Tahoma" pitchFamily="34" charset="0"/>
            </a:endParaRPr>
          </a:p>
          <a:p>
            <a:pPr marL="715963" indent="-715963" algn="l" eaLnBrk="1" hangingPunct="1">
              <a:buSzTx/>
              <a:buFont typeface="Wingdings" pitchFamily="2" charset="2"/>
              <a:buChar char="§"/>
            </a:pPr>
            <a:r>
              <a:rPr lang="en-US" sz="2000" dirty="0" smtClean="0">
                <a:latin typeface="Tahoma" pitchFamily="34" charset="0"/>
              </a:rPr>
              <a:t>If you have internet access:</a:t>
            </a:r>
          </a:p>
          <a:p>
            <a:pPr marL="1385888" lvl="1" indent="-715963" algn="l" eaLnBrk="1" hangingPunct="1">
              <a:buSzTx/>
              <a:buFont typeface="Wingdings" pitchFamily="2" charset="2"/>
              <a:buChar char="§"/>
            </a:pPr>
            <a:r>
              <a:rPr lang="en-US" sz="1800" dirty="0" smtClean="0">
                <a:latin typeface="Tahoma" pitchFamily="34" charset="0"/>
              </a:rPr>
              <a:t>BBC Bitesize website…  www.bbc.co.uk/education</a:t>
            </a:r>
          </a:p>
          <a:p>
            <a:pPr marL="1385888" lvl="1" indent="-715963" algn="l" eaLnBrk="1" hangingPunct="1">
              <a:buSzTx/>
              <a:buFont typeface="Wingdings" pitchFamily="2" charset="2"/>
              <a:buChar char="§"/>
            </a:pPr>
            <a:r>
              <a:rPr lang="en-GB" sz="1800" dirty="0" err="1" smtClean="0">
                <a:latin typeface="Tahoma" pitchFamily="34" charset="0"/>
              </a:rPr>
              <a:t>Sumdog</a:t>
            </a:r>
            <a:endParaRPr lang="en-GB" sz="1800" dirty="0" smtClean="0">
              <a:latin typeface="Tahoma" pitchFamily="34" charset="0"/>
            </a:endParaRPr>
          </a:p>
          <a:p>
            <a:pPr lvl="1" indent="0" eaLnBrk="1" hangingPunct="1">
              <a:buSzTx/>
              <a:buNone/>
            </a:pPr>
            <a:endParaRPr lang="en-GB" sz="1800" dirty="0">
              <a:latin typeface="Tahoma" pitchFamily="34" charset="0"/>
            </a:endParaRPr>
          </a:p>
          <a:p>
            <a:pPr marL="1385888" lvl="1" indent="-715963" eaLnBrk="1" hangingPunct="1">
              <a:buSzTx/>
              <a:buFont typeface="Wingdings" pitchFamily="2" charset="2"/>
              <a:buChar char="§"/>
            </a:pPr>
            <a:endParaRPr lang="en-US" sz="1800" dirty="0" smtClean="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animEffect transition="in" filter="fade">
                                      <p:cBhvr>
                                        <p:cTn id="7" dur="2000"/>
                                        <p:tgtEl>
                                          <p:spTgt spid="2457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fade">
                                      <p:cBhvr>
                                        <p:cTn id="12" dur="2000"/>
                                        <p:tgtEl>
                                          <p:spTgt spid="245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fade">
                                      <p:cBhvr>
                                        <p:cTn id="17" dur="2000"/>
                                        <p:tgtEl>
                                          <p:spTgt spid="245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fade">
                                      <p:cBhvr>
                                        <p:cTn id="22" dur="20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fade">
                                      <p:cBhvr>
                                        <p:cTn id="27" dur="20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2214"/>
            <a:ext cx="9144000" cy="5533571"/>
          </a:xfrm>
          <a:prstGeom prst="rect">
            <a:avLst/>
          </a:prstGeom>
        </p:spPr>
      </p:pic>
    </p:spTree>
    <p:extLst>
      <p:ext uri="{BB962C8B-B14F-4D97-AF65-F5344CB8AC3E}">
        <p14:creationId xmlns:p14="http://schemas.microsoft.com/office/powerpoint/2010/main" val="36644635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2729" y="6008643"/>
            <a:ext cx="8143932" cy="584775"/>
          </a:xfrm>
          <a:prstGeom prst="rect">
            <a:avLst/>
          </a:prstGeom>
          <a:noFill/>
        </p:spPr>
        <p:txBody>
          <a:bodyPr>
            <a:spAutoFit/>
          </a:bodyPr>
          <a:lstStyle/>
          <a:p>
            <a:pPr algn="ctr">
              <a:defRPr/>
            </a:pP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www.bbc.co.uk/education</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 name="Picture 2"/>
          <p:cNvPicPr>
            <a:picLocks noChangeAspect="1"/>
          </p:cNvPicPr>
          <p:nvPr/>
        </p:nvPicPr>
        <p:blipFill>
          <a:blip r:embed="rId3"/>
          <a:stretch>
            <a:fillRect/>
          </a:stretch>
        </p:blipFill>
        <p:spPr>
          <a:xfrm>
            <a:off x="467544" y="116632"/>
            <a:ext cx="8268150" cy="590109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914400" y="1524000"/>
            <a:ext cx="7623175" cy="968375"/>
          </a:xfrm>
        </p:spPr>
        <p:txBody>
          <a:bodyPr/>
          <a:lstStyle/>
          <a:p>
            <a:pPr eaLnBrk="1" hangingPunct="1"/>
            <a:r>
              <a:rPr lang="en-GB" sz="4600" smtClean="0">
                <a:latin typeface="Tahoma" pitchFamily="34" charset="0"/>
              </a:rPr>
              <a:t>Any questions?</a:t>
            </a:r>
            <a:endParaRPr lang="en-US" sz="4600" smtClean="0">
              <a:latin typeface="Tahom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914400" y="1524000"/>
            <a:ext cx="7623175" cy="968375"/>
          </a:xfrm>
        </p:spPr>
        <p:txBody>
          <a:bodyPr/>
          <a:lstStyle/>
          <a:p>
            <a:pPr eaLnBrk="1" hangingPunct="1"/>
            <a:r>
              <a:rPr lang="en-GB" sz="4600" smtClean="0">
                <a:latin typeface="Tahoma" pitchFamily="34" charset="0"/>
              </a:rPr>
              <a:t>Any questions?</a:t>
            </a:r>
            <a:endParaRPr lang="en-US" sz="4600" smtClean="0">
              <a:latin typeface="Tahoma" pitchFamily="34" charset="0"/>
            </a:endParaRPr>
          </a:p>
        </p:txBody>
      </p:sp>
      <p:pic>
        <p:nvPicPr>
          <p:cNvPr id="2" name="8Fr3lJ8lgTE"/>
          <p:cNvPicPr>
            <a:picLocks noRot="1" noChangeAspect="1"/>
          </p:cNvPicPr>
          <p:nvPr>
            <a:videoFile r:link="rId1"/>
          </p:nvPr>
        </p:nvPicPr>
        <p:blipFill>
          <a:blip r:embed="rId4"/>
          <a:stretch>
            <a:fillRect/>
          </a:stretch>
        </p:blipFill>
        <p:spPr>
          <a:xfrm>
            <a:off x="26959" y="692696"/>
            <a:ext cx="9127820" cy="5904656"/>
          </a:xfrm>
          <a:prstGeom prst="rect">
            <a:avLst/>
          </a:prstGeom>
        </p:spPr>
      </p:pic>
    </p:spTree>
    <p:extLst>
      <p:ext uri="{BB962C8B-B14F-4D97-AF65-F5344CB8AC3E}">
        <p14:creationId xmlns:p14="http://schemas.microsoft.com/office/powerpoint/2010/main" val="267784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51520" y="836712"/>
            <a:ext cx="7776864" cy="1655663"/>
          </a:xfrm>
        </p:spPr>
        <p:txBody>
          <a:bodyPr>
            <a:normAutofit/>
          </a:bodyPr>
          <a:lstStyle/>
          <a:p>
            <a:pPr algn="l" eaLnBrk="1" hangingPunct="1"/>
            <a:r>
              <a:rPr lang="en-GB" dirty="0" smtClean="0">
                <a:latin typeface="Tahoma" pitchFamily="34" charset="0"/>
              </a:rPr>
              <a:t>Why do we do the tests?</a:t>
            </a:r>
            <a:endParaRPr lang="en-US" dirty="0" smtClean="0">
              <a:latin typeface="Tahoma" pitchFamily="34" charset="0"/>
            </a:endParaRPr>
          </a:p>
        </p:txBody>
      </p:sp>
      <p:sp>
        <p:nvSpPr>
          <p:cNvPr id="8195" name="Rectangle 3"/>
          <p:cNvSpPr>
            <a:spLocks noGrp="1" noChangeArrowheads="1"/>
          </p:cNvSpPr>
          <p:nvPr>
            <p:ph type="subTitle" idx="1"/>
          </p:nvPr>
        </p:nvSpPr>
        <p:spPr>
          <a:xfrm>
            <a:off x="1403350" y="2852738"/>
            <a:ext cx="7131050" cy="2862262"/>
          </a:xfrm>
        </p:spPr>
        <p:txBody>
          <a:bodyPr>
            <a:normAutofit/>
          </a:bodyPr>
          <a:lstStyle/>
          <a:p>
            <a:pPr marL="715963" indent="-715963" eaLnBrk="1" hangingPunct="1">
              <a:lnSpc>
                <a:spcPct val="90000"/>
              </a:lnSpc>
              <a:buSzTx/>
              <a:buFont typeface="Wingdings" pitchFamily="2" charset="2"/>
              <a:buChar char="§"/>
            </a:pPr>
            <a:r>
              <a:rPr lang="en-GB" sz="2000" dirty="0" smtClean="0">
                <a:latin typeface="Tahoma" pitchFamily="34" charset="0"/>
              </a:rPr>
              <a:t>Your child will also be awarded a teacher assessment which will tell you whether the teacher thinks they have met the required standard taking into account all aspects of that subject.</a:t>
            </a:r>
          </a:p>
          <a:p>
            <a:pPr marL="715963" indent="-715963" eaLnBrk="1" hangingPunct="1">
              <a:lnSpc>
                <a:spcPct val="90000"/>
              </a:lnSpc>
              <a:buSzTx/>
              <a:buFont typeface="Wingdings" pitchFamily="2" charset="2"/>
              <a:buChar char="§"/>
            </a:pPr>
            <a:endParaRPr lang="en-GB" sz="2000" dirty="0" smtClean="0">
              <a:latin typeface="Tahoma" pitchFamily="34" charset="0"/>
            </a:endParaRPr>
          </a:p>
          <a:p>
            <a:pPr marL="715963" indent="-715963" eaLnBrk="1" hangingPunct="1">
              <a:lnSpc>
                <a:spcPct val="90000"/>
              </a:lnSpc>
              <a:buSzTx/>
              <a:buFont typeface="Wingdings" pitchFamily="2" charset="2"/>
              <a:buChar char="§"/>
            </a:pPr>
            <a:r>
              <a:rPr lang="en-GB" sz="2000" dirty="0" smtClean="0">
                <a:latin typeface="Tahoma" pitchFamily="34" charset="0"/>
              </a:rPr>
              <a:t>The assessments made through the national tests do not cover all the aspects of each subject.</a:t>
            </a:r>
            <a:endParaRPr lang="en-US" sz="2000" dirty="0" smtClean="0">
              <a:latin typeface="Tahoma" pitchFamily="34" charset="0"/>
            </a:endParaRPr>
          </a:p>
          <a:p>
            <a:pPr marL="715963" indent="-715963" eaLnBrk="1" hangingPunct="1">
              <a:lnSpc>
                <a:spcPct val="90000"/>
              </a:lnSpc>
            </a:pPr>
            <a:endParaRPr lang="en-US" sz="2000" dirty="0" smtClean="0">
              <a:latin typeface="Tahoma" pitchFamily="34" charset="0"/>
            </a:endParaRPr>
          </a:p>
          <a:p>
            <a:pPr marL="715963" indent="-715963" eaLnBrk="1" hangingPunct="1">
              <a:lnSpc>
                <a:spcPct val="90000"/>
              </a:lnSpc>
            </a:pPr>
            <a:endParaRPr lang="en-US" dirty="0" smtClean="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fade">
                                      <p:cBhvr>
                                        <p:cTn id="12" dur="20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95536" y="1124744"/>
            <a:ext cx="7623175" cy="968375"/>
          </a:xfrm>
        </p:spPr>
        <p:txBody>
          <a:bodyPr>
            <a:normAutofit fontScale="90000"/>
          </a:bodyPr>
          <a:lstStyle/>
          <a:p>
            <a:pPr eaLnBrk="1" hangingPunct="1"/>
            <a:r>
              <a:rPr lang="en-GB" dirty="0" smtClean="0">
                <a:latin typeface="Tahoma" pitchFamily="34" charset="0"/>
              </a:rPr>
              <a:t>Why do we do the tests?</a:t>
            </a:r>
            <a:endParaRPr lang="en-US" dirty="0" smtClean="0">
              <a:latin typeface="Tahoma" pitchFamily="34" charset="0"/>
            </a:endParaRPr>
          </a:p>
        </p:txBody>
      </p:sp>
      <p:sp>
        <p:nvSpPr>
          <p:cNvPr id="7171" name="Rectangle 3"/>
          <p:cNvSpPr>
            <a:spLocks noGrp="1" noChangeArrowheads="1"/>
          </p:cNvSpPr>
          <p:nvPr>
            <p:ph type="subTitle" idx="1"/>
          </p:nvPr>
        </p:nvSpPr>
        <p:spPr>
          <a:xfrm>
            <a:off x="1259632" y="2276872"/>
            <a:ext cx="7131050" cy="2862262"/>
          </a:xfrm>
        </p:spPr>
        <p:txBody>
          <a:bodyPr>
            <a:normAutofit/>
          </a:bodyPr>
          <a:lstStyle/>
          <a:p>
            <a:pPr marL="715963" indent="-715963" algn="l" eaLnBrk="1" hangingPunct="1">
              <a:lnSpc>
                <a:spcPct val="90000"/>
              </a:lnSpc>
              <a:buFont typeface="Wingdings" pitchFamily="2" charset="2"/>
              <a:buChar char="n"/>
            </a:pPr>
            <a:r>
              <a:rPr lang="en-GB" sz="2000" dirty="0" smtClean="0">
                <a:latin typeface="Tahoma" pitchFamily="34" charset="0"/>
              </a:rPr>
              <a:t>As part of the government’s review of assessment at Key Stage 2, </a:t>
            </a:r>
            <a:r>
              <a:rPr lang="en-GB" sz="2000" b="1" dirty="0" smtClean="0">
                <a:latin typeface="Tahoma" pitchFamily="34" charset="0"/>
              </a:rPr>
              <a:t>writing</a:t>
            </a:r>
            <a:r>
              <a:rPr lang="en-GB" sz="2000" dirty="0" smtClean="0">
                <a:latin typeface="Tahoma" pitchFamily="34" charset="0"/>
              </a:rPr>
              <a:t> will be assessed solely through teacher assessment</a:t>
            </a:r>
          </a:p>
          <a:p>
            <a:pPr marL="715963" indent="-715963" algn="l" eaLnBrk="1" hangingPunct="1">
              <a:lnSpc>
                <a:spcPct val="90000"/>
              </a:lnSpc>
              <a:buFont typeface="Wingdings" pitchFamily="2" charset="2"/>
              <a:buChar char="n"/>
            </a:pPr>
            <a:r>
              <a:rPr lang="en-GB" sz="2000" dirty="0">
                <a:latin typeface="Tahoma" pitchFamily="34" charset="0"/>
              </a:rPr>
              <a:t>T</a:t>
            </a:r>
            <a:r>
              <a:rPr lang="en-GB" sz="2000" dirty="0" smtClean="0">
                <a:latin typeface="Tahoma" pitchFamily="34" charset="0"/>
              </a:rPr>
              <a:t>o make sure these assessments are accurate and robust, they are moderated in school, across local schools and possibly by the Local Authority.</a:t>
            </a:r>
          </a:p>
          <a:p>
            <a:pPr marL="715963" indent="-715963" algn="l" eaLnBrk="1" hangingPunct="1">
              <a:lnSpc>
                <a:spcPct val="90000"/>
              </a:lnSpc>
              <a:buFont typeface="Wingdings" pitchFamily="2" charset="2"/>
              <a:buChar char="n"/>
            </a:pPr>
            <a:r>
              <a:rPr lang="en-GB" sz="2000" dirty="0" smtClean="0">
                <a:latin typeface="Tahoma" pitchFamily="34" charset="0"/>
              </a:rPr>
              <a:t>We expect to be moderated by the Local Authority this year.</a:t>
            </a:r>
          </a:p>
          <a:p>
            <a:pPr marL="715963" indent="-715963" eaLnBrk="1" hangingPunct="1">
              <a:lnSpc>
                <a:spcPct val="90000"/>
              </a:lnSpc>
            </a:pPr>
            <a:endParaRPr lang="en-US" sz="2000" dirty="0" smtClean="0">
              <a:latin typeface="Tahoma" pitchFamily="34" charset="0"/>
            </a:endParaRPr>
          </a:p>
          <a:p>
            <a:pPr marL="715963" indent="-715963" eaLnBrk="1" hangingPunct="1">
              <a:lnSpc>
                <a:spcPct val="90000"/>
              </a:lnSpc>
            </a:pPr>
            <a:endParaRPr lang="en-US" dirty="0" smtClean="0">
              <a:latin typeface="Tahom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755576" y="116632"/>
            <a:ext cx="6615063" cy="968375"/>
          </a:xfrm>
        </p:spPr>
        <p:txBody>
          <a:bodyPr/>
          <a:lstStyle/>
          <a:p>
            <a:pPr eaLnBrk="1" hangingPunct="1"/>
            <a:r>
              <a:rPr lang="en-GB" dirty="0" smtClean="0">
                <a:latin typeface="Tahoma" pitchFamily="34" charset="0"/>
              </a:rPr>
              <a:t>Levels have gone!</a:t>
            </a:r>
            <a:endParaRPr lang="en-US" dirty="0" smtClean="0">
              <a:latin typeface="Tahoma" pitchFamily="34" charset="0"/>
            </a:endParaRPr>
          </a:p>
        </p:txBody>
      </p:sp>
      <p:sp>
        <p:nvSpPr>
          <p:cNvPr id="9219" name="Rectangle 3"/>
          <p:cNvSpPr>
            <a:spLocks noGrp="1" noChangeArrowheads="1"/>
          </p:cNvSpPr>
          <p:nvPr>
            <p:ph type="subTitle" idx="1"/>
          </p:nvPr>
        </p:nvSpPr>
        <p:spPr>
          <a:xfrm>
            <a:off x="899592" y="1268760"/>
            <a:ext cx="7131050" cy="4104456"/>
          </a:xfrm>
        </p:spPr>
        <p:txBody>
          <a:bodyPr>
            <a:normAutofit/>
          </a:bodyPr>
          <a:lstStyle/>
          <a:p>
            <a:pPr marL="715963" indent="-715963" algn="l" eaLnBrk="1" hangingPunct="1">
              <a:lnSpc>
                <a:spcPct val="90000"/>
              </a:lnSpc>
              <a:buSzTx/>
              <a:buFont typeface="Wingdings" pitchFamily="2" charset="2"/>
              <a:buChar char="§"/>
            </a:pPr>
            <a:r>
              <a:rPr lang="en-GB" sz="2000" dirty="0" smtClean="0">
                <a:latin typeface="Tahoma" pitchFamily="34" charset="0"/>
              </a:rPr>
              <a:t>The expected </a:t>
            </a:r>
            <a:r>
              <a:rPr lang="en-GB" sz="2000" b="1" dirty="0">
                <a:latin typeface="Tahoma" pitchFamily="34" charset="0"/>
              </a:rPr>
              <a:t>s</a:t>
            </a:r>
            <a:r>
              <a:rPr lang="en-GB" sz="2000" b="1" dirty="0" smtClean="0">
                <a:latin typeface="Tahoma" pitchFamily="34" charset="0"/>
              </a:rPr>
              <a:t>caled score </a:t>
            </a:r>
            <a:r>
              <a:rPr lang="en-GB" sz="2000" dirty="0" smtClean="0">
                <a:latin typeface="Tahoma" pitchFamily="34" charset="0"/>
              </a:rPr>
              <a:t>on the test is </a:t>
            </a:r>
            <a:r>
              <a:rPr lang="en-GB" sz="2000" b="1" dirty="0" smtClean="0">
                <a:latin typeface="Tahoma" pitchFamily="34" charset="0"/>
              </a:rPr>
              <a:t>100</a:t>
            </a:r>
            <a:r>
              <a:rPr lang="en-GB" sz="2000" dirty="0" smtClean="0">
                <a:latin typeface="Tahoma" pitchFamily="34" charset="0"/>
              </a:rPr>
              <a:t>.</a:t>
            </a:r>
          </a:p>
          <a:p>
            <a:pPr marL="715963" indent="-715963" algn="l" eaLnBrk="1" hangingPunct="1">
              <a:lnSpc>
                <a:spcPct val="90000"/>
              </a:lnSpc>
              <a:buSzTx/>
              <a:buFont typeface="Wingdings" pitchFamily="2" charset="2"/>
              <a:buChar char="§"/>
            </a:pPr>
            <a:endParaRPr lang="en-GB" sz="2000" dirty="0" smtClean="0">
              <a:latin typeface="Tahoma" pitchFamily="34" charset="0"/>
            </a:endParaRPr>
          </a:p>
          <a:p>
            <a:pPr marL="715963" indent="-715963" algn="l" eaLnBrk="1" hangingPunct="1">
              <a:lnSpc>
                <a:spcPct val="90000"/>
              </a:lnSpc>
              <a:buSzTx/>
              <a:buFont typeface="Wingdings" pitchFamily="2" charset="2"/>
              <a:buChar char="§"/>
            </a:pPr>
            <a:r>
              <a:rPr lang="en-GB" sz="2000" dirty="0" smtClean="0">
                <a:latin typeface="Tahoma" pitchFamily="34" charset="0"/>
              </a:rPr>
              <a:t>A score of </a:t>
            </a:r>
            <a:r>
              <a:rPr lang="en-GB" sz="2000" b="1" dirty="0" smtClean="0">
                <a:latin typeface="Tahoma" pitchFamily="34" charset="0"/>
              </a:rPr>
              <a:t>100 or above </a:t>
            </a:r>
            <a:r>
              <a:rPr lang="en-GB" sz="2000" dirty="0" smtClean="0">
                <a:latin typeface="Tahoma" pitchFamily="34" charset="0"/>
              </a:rPr>
              <a:t>means that your child has met the </a:t>
            </a:r>
            <a:r>
              <a:rPr lang="en-GB" sz="2000" b="1" dirty="0" smtClean="0">
                <a:latin typeface="Tahoma" pitchFamily="34" charset="0"/>
              </a:rPr>
              <a:t>required standard.</a:t>
            </a:r>
          </a:p>
          <a:p>
            <a:pPr algn="l" eaLnBrk="1" hangingPunct="1">
              <a:lnSpc>
                <a:spcPct val="90000"/>
              </a:lnSpc>
              <a:buSzTx/>
            </a:pPr>
            <a:endParaRPr lang="en-GB" sz="2000" dirty="0" smtClean="0">
              <a:latin typeface="Tahoma" pitchFamily="34" charset="0"/>
            </a:endParaRPr>
          </a:p>
          <a:p>
            <a:pPr marL="715963" indent="-715963" algn="l" eaLnBrk="1" hangingPunct="1">
              <a:lnSpc>
                <a:spcPct val="90000"/>
              </a:lnSpc>
              <a:buSzTx/>
              <a:buFont typeface="Wingdings" pitchFamily="2" charset="2"/>
              <a:buChar char="§"/>
            </a:pPr>
            <a:r>
              <a:rPr lang="en-GB" sz="2000" b="1" dirty="0" smtClean="0">
                <a:latin typeface="Tahoma" pitchFamily="34" charset="0"/>
              </a:rPr>
              <a:t>However</a:t>
            </a:r>
            <a:r>
              <a:rPr lang="en-GB" sz="2000" dirty="0" smtClean="0">
                <a:latin typeface="Tahoma" pitchFamily="34" charset="0"/>
              </a:rPr>
              <a:t>, a score of 100 may still be </a:t>
            </a:r>
            <a:r>
              <a:rPr lang="en-GB" sz="2000" b="1" dirty="0" smtClean="0">
                <a:latin typeface="Tahoma" pitchFamily="34" charset="0"/>
              </a:rPr>
              <a:t>below average</a:t>
            </a:r>
            <a:r>
              <a:rPr lang="en-GB" sz="2000" dirty="0" smtClean="0">
                <a:latin typeface="Tahoma" pitchFamily="34" charset="0"/>
              </a:rPr>
              <a:t> as the average score for the test across the school (or across Southampton, or England) may be, </a:t>
            </a:r>
            <a:r>
              <a:rPr lang="en-GB" sz="2000" b="1" dirty="0" smtClean="0">
                <a:latin typeface="Tahoma" pitchFamily="34" charset="0"/>
              </a:rPr>
              <a:t>for example</a:t>
            </a:r>
            <a:r>
              <a:rPr lang="en-GB" sz="2000" dirty="0" smtClean="0">
                <a:latin typeface="Tahoma" pitchFamily="34" charset="0"/>
              </a:rPr>
              <a:t>, 107.</a:t>
            </a:r>
          </a:p>
          <a:p>
            <a:pPr marL="715963" indent="-715963" algn="l" eaLnBrk="1" hangingPunct="1">
              <a:lnSpc>
                <a:spcPct val="90000"/>
              </a:lnSpc>
              <a:buSzTx/>
              <a:buFont typeface="Wingdings" pitchFamily="2" charset="2"/>
              <a:buChar char="§"/>
            </a:pPr>
            <a:endParaRPr lang="en-GB" sz="2000" dirty="0">
              <a:latin typeface="Tahoma" pitchFamily="34" charset="0"/>
            </a:endParaRPr>
          </a:p>
          <a:p>
            <a:pPr marL="715963" indent="-715963" algn="l" eaLnBrk="1" hangingPunct="1">
              <a:lnSpc>
                <a:spcPct val="90000"/>
              </a:lnSpc>
              <a:buSzTx/>
              <a:buFont typeface="Wingdings" pitchFamily="2" charset="2"/>
              <a:buChar char="§"/>
            </a:pPr>
            <a:r>
              <a:rPr lang="en-GB" sz="2000" dirty="0" smtClean="0">
                <a:latin typeface="Tahoma" pitchFamily="34" charset="0"/>
              </a:rPr>
              <a:t>A score of </a:t>
            </a:r>
            <a:r>
              <a:rPr lang="en-GB" sz="2000" b="1" dirty="0" smtClean="0">
                <a:latin typeface="Tahoma" pitchFamily="34" charset="0"/>
              </a:rPr>
              <a:t>below 100 </a:t>
            </a:r>
            <a:r>
              <a:rPr lang="en-GB" sz="2000" dirty="0" smtClean="0">
                <a:latin typeface="Tahoma" pitchFamily="34" charset="0"/>
              </a:rPr>
              <a:t>means your child has not met the required standard on the test for a Year 6 child.</a:t>
            </a:r>
          </a:p>
          <a:p>
            <a:pPr marL="715963" indent="-715963" eaLnBrk="1" hangingPunct="1">
              <a:lnSpc>
                <a:spcPct val="90000"/>
              </a:lnSpc>
              <a:buSzTx/>
              <a:buFont typeface="Wingdings" pitchFamily="2" charset="2"/>
              <a:buChar char="§"/>
            </a:pPr>
            <a:endParaRPr lang="en-GB" sz="2000" dirty="0" smtClean="0">
              <a:latin typeface="Tahoma" pitchFamily="34" charset="0"/>
            </a:endParaRPr>
          </a:p>
          <a:p>
            <a:pPr marL="715963" indent="-715963" eaLnBrk="1" hangingPunct="1">
              <a:lnSpc>
                <a:spcPct val="90000"/>
              </a:lnSpc>
            </a:pPr>
            <a:endParaRPr lang="en-US" dirty="0" smtClean="0">
              <a:latin typeface="Tahoma" pitchFamily="34" charset="0"/>
            </a:endParaRPr>
          </a:p>
        </p:txBody>
      </p:sp>
    </p:spTree>
    <p:extLst>
      <p:ext uri="{BB962C8B-B14F-4D97-AF65-F5344CB8AC3E}">
        <p14:creationId xmlns:p14="http://schemas.microsoft.com/office/powerpoint/2010/main" val="3206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2000"/>
                                        <p:tgtEl>
                                          <p:spTgt spid="92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animEffect transition="in" filter="fade">
                                      <p:cBhvr>
                                        <p:cTn id="17" dur="2000"/>
                                        <p:tgtEl>
                                          <p:spTgt spid="92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6" end="6"/>
                                            </p:txEl>
                                          </p:spTgt>
                                        </p:tgtEl>
                                        <p:attrNameLst>
                                          <p:attrName>style.visibility</p:attrName>
                                        </p:attrNameLst>
                                      </p:cBhvr>
                                      <p:to>
                                        <p:strVal val="visible"/>
                                      </p:to>
                                    </p:set>
                                    <p:animEffect transition="in" filter="fade">
                                      <p:cBhvr>
                                        <p:cTn id="22" dur="20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36833"/>
            <a:ext cx="8229600" cy="4214571"/>
          </a:xfrm>
        </p:spPr>
      </p:pic>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3289777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116632"/>
            <a:ext cx="7623175" cy="968375"/>
          </a:xfrm>
        </p:spPr>
        <p:txBody>
          <a:bodyPr/>
          <a:lstStyle/>
          <a:p>
            <a:pPr eaLnBrk="1" hangingPunct="1"/>
            <a:r>
              <a:rPr lang="en-GB" dirty="0" smtClean="0">
                <a:latin typeface="Tahoma" pitchFamily="34" charset="0"/>
              </a:rPr>
              <a:t>Teacher Assessment</a:t>
            </a:r>
            <a:endParaRPr lang="en-US" dirty="0" smtClean="0">
              <a:latin typeface="Tahoma" pitchFamily="34" charset="0"/>
            </a:endParaRPr>
          </a:p>
        </p:txBody>
      </p:sp>
      <p:sp>
        <p:nvSpPr>
          <p:cNvPr id="9219" name="Rectangle 3"/>
          <p:cNvSpPr>
            <a:spLocks noGrp="1" noChangeArrowheads="1"/>
          </p:cNvSpPr>
          <p:nvPr>
            <p:ph type="subTitle" idx="1"/>
          </p:nvPr>
        </p:nvSpPr>
        <p:spPr>
          <a:xfrm>
            <a:off x="395536" y="1196752"/>
            <a:ext cx="7131050" cy="3816424"/>
          </a:xfrm>
        </p:spPr>
        <p:txBody>
          <a:bodyPr>
            <a:normAutofit/>
          </a:bodyPr>
          <a:lstStyle/>
          <a:p>
            <a:pPr marL="715963" indent="-715963" algn="l" eaLnBrk="1" hangingPunct="1">
              <a:lnSpc>
                <a:spcPct val="90000"/>
              </a:lnSpc>
              <a:buSzTx/>
              <a:buFont typeface="Wingdings" pitchFamily="2" charset="2"/>
              <a:buChar char="§"/>
            </a:pPr>
            <a:r>
              <a:rPr lang="en-GB" sz="2000" dirty="0" smtClean="0">
                <a:latin typeface="Tahoma" pitchFamily="34" charset="0"/>
              </a:rPr>
              <a:t>Teacher assessment in Reading, Maths and Science will now take the form of:</a:t>
            </a:r>
          </a:p>
          <a:p>
            <a:pPr marL="715963" indent="-715963" algn="l" eaLnBrk="1" hangingPunct="1">
              <a:lnSpc>
                <a:spcPct val="90000"/>
              </a:lnSpc>
              <a:buSzTx/>
              <a:buFont typeface="Wingdings" pitchFamily="2" charset="2"/>
              <a:buChar char="§"/>
            </a:pPr>
            <a:endParaRPr lang="en-GB" sz="2000" dirty="0">
              <a:latin typeface="Tahoma" pitchFamily="34" charset="0"/>
            </a:endParaRPr>
          </a:p>
          <a:p>
            <a:pPr marL="669925" lvl="1" algn="l" eaLnBrk="1" hangingPunct="1">
              <a:lnSpc>
                <a:spcPct val="90000"/>
              </a:lnSpc>
              <a:buSzTx/>
            </a:pPr>
            <a:r>
              <a:rPr lang="en-GB" sz="1800" dirty="0" smtClean="0">
                <a:latin typeface="Tahoma" pitchFamily="34" charset="0"/>
              </a:rPr>
              <a:t>“working at the expected standard” or</a:t>
            </a:r>
          </a:p>
          <a:p>
            <a:pPr marL="669925" lvl="1" algn="l" eaLnBrk="1" hangingPunct="1">
              <a:lnSpc>
                <a:spcPct val="90000"/>
              </a:lnSpc>
              <a:buSzTx/>
            </a:pPr>
            <a:r>
              <a:rPr lang="en-GB" sz="1800" dirty="0" smtClean="0">
                <a:latin typeface="Tahoma" pitchFamily="34" charset="0"/>
              </a:rPr>
              <a:t>“is not yet working at the expected standard”</a:t>
            </a:r>
          </a:p>
          <a:p>
            <a:pPr marL="1385888" lvl="1" indent="-715963" algn="l" eaLnBrk="1" hangingPunct="1">
              <a:lnSpc>
                <a:spcPct val="90000"/>
              </a:lnSpc>
              <a:buSzTx/>
              <a:buFont typeface="Wingdings" pitchFamily="2" charset="2"/>
              <a:buChar char="§"/>
            </a:pPr>
            <a:endParaRPr lang="en-GB" sz="1800" dirty="0">
              <a:latin typeface="Tahoma" pitchFamily="34" charset="0"/>
            </a:endParaRPr>
          </a:p>
          <a:p>
            <a:pPr marL="715963" indent="-715963" algn="l" eaLnBrk="1" hangingPunct="1">
              <a:lnSpc>
                <a:spcPct val="90000"/>
              </a:lnSpc>
              <a:buSzTx/>
              <a:buFont typeface="Wingdings" pitchFamily="2" charset="2"/>
              <a:buChar char="§"/>
            </a:pPr>
            <a:r>
              <a:rPr lang="en-GB" sz="2000" dirty="0">
                <a:latin typeface="Tahoma" pitchFamily="34" charset="0"/>
              </a:rPr>
              <a:t>Teacher assessment in Writing will take the form of:</a:t>
            </a:r>
          </a:p>
          <a:p>
            <a:pPr marL="715963" indent="-715963" algn="l" eaLnBrk="1" hangingPunct="1">
              <a:lnSpc>
                <a:spcPct val="90000"/>
              </a:lnSpc>
              <a:buSzTx/>
              <a:buFont typeface="Wingdings" pitchFamily="2" charset="2"/>
              <a:buChar char="§"/>
            </a:pPr>
            <a:endParaRPr lang="en-GB" sz="2000" dirty="0">
              <a:latin typeface="Tahoma" pitchFamily="34" charset="0"/>
            </a:endParaRPr>
          </a:p>
          <a:p>
            <a:pPr marL="669925" lvl="1" algn="l" eaLnBrk="1" hangingPunct="1">
              <a:lnSpc>
                <a:spcPct val="90000"/>
              </a:lnSpc>
              <a:buSzTx/>
            </a:pPr>
            <a:r>
              <a:rPr lang="en-GB" sz="1800" dirty="0">
                <a:latin typeface="Tahoma" pitchFamily="34" charset="0"/>
              </a:rPr>
              <a:t>“working towards the expected standard”</a:t>
            </a:r>
          </a:p>
          <a:p>
            <a:pPr marL="669925" lvl="1" algn="l" eaLnBrk="1" hangingPunct="1">
              <a:lnSpc>
                <a:spcPct val="90000"/>
              </a:lnSpc>
              <a:buSzTx/>
            </a:pPr>
            <a:r>
              <a:rPr lang="en-GB" sz="1800" dirty="0">
                <a:latin typeface="Tahoma" pitchFamily="34" charset="0"/>
              </a:rPr>
              <a:t>“working at the expected standard” or</a:t>
            </a:r>
          </a:p>
          <a:p>
            <a:pPr marL="669925" lvl="1" algn="l" eaLnBrk="1" hangingPunct="1">
              <a:lnSpc>
                <a:spcPct val="90000"/>
              </a:lnSpc>
              <a:buSzTx/>
            </a:pPr>
            <a:r>
              <a:rPr lang="en-GB" sz="1800" dirty="0">
                <a:latin typeface="Tahoma" pitchFamily="34" charset="0"/>
              </a:rPr>
              <a:t>“working at greater depth within the expected standard</a:t>
            </a:r>
            <a:r>
              <a:rPr lang="en-GB" sz="1800" dirty="0" smtClean="0">
                <a:latin typeface="Tahoma" pitchFamily="34" charset="0"/>
              </a:rPr>
              <a:t>”</a:t>
            </a:r>
            <a:endParaRPr lang="en-GB" sz="2000" dirty="0" smtClean="0">
              <a:latin typeface="Tahoma" pitchFamily="34" charset="0"/>
            </a:endParaRPr>
          </a:p>
          <a:p>
            <a:pPr marL="715963" indent="-715963" eaLnBrk="1" hangingPunct="1">
              <a:lnSpc>
                <a:spcPct val="90000"/>
              </a:lnSpc>
            </a:pPr>
            <a:endParaRPr lang="en-US" dirty="0" smtClean="0">
              <a:latin typeface="Tahoma" pitchFamily="34" charset="0"/>
            </a:endParaRPr>
          </a:p>
        </p:txBody>
      </p:sp>
    </p:spTree>
    <p:extLst>
      <p:ext uri="{BB962C8B-B14F-4D97-AF65-F5344CB8AC3E}">
        <p14:creationId xmlns:p14="http://schemas.microsoft.com/office/powerpoint/2010/main" val="195884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20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20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5" end="5"/>
                                            </p:txEl>
                                          </p:spTgt>
                                        </p:tgtEl>
                                        <p:attrNameLst>
                                          <p:attrName>style.visibility</p:attrName>
                                        </p:attrNameLst>
                                      </p:cBhvr>
                                      <p:to>
                                        <p:strVal val="visible"/>
                                      </p:to>
                                    </p:set>
                                    <p:animEffect transition="in" filter="fade">
                                      <p:cBhvr>
                                        <p:cTn id="22" dur="2000"/>
                                        <p:tgtEl>
                                          <p:spTgt spid="921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7" end="7"/>
                                            </p:txEl>
                                          </p:spTgt>
                                        </p:tgtEl>
                                        <p:attrNameLst>
                                          <p:attrName>style.visibility</p:attrName>
                                        </p:attrNameLst>
                                      </p:cBhvr>
                                      <p:to>
                                        <p:strVal val="visible"/>
                                      </p:to>
                                    </p:set>
                                    <p:animEffect transition="in" filter="fade">
                                      <p:cBhvr>
                                        <p:cTn id="27" dur="2000"/>
                                        <p:tgtEl>
                                          <p:spTgt spid="921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8" end="8"/>
                                            </p:txEl>
                                          </p:spTgt>
                                        </p:tgtEl>
                                        <p:attrNameLst>
                                          <p:attrName>style.visibility</p:attrName>
                                        </p:attrNameLst>
                                      </p:cBhvr>
                                      <p:to>
                                        <p:strVal val="visible"/>
                                      </p:to>
                                    </p:set>
                                    <p:animEffect transition="in" filter="fade">
                                      <p:cBhvr>
                                        <p:cTn id="32" dur="2000"/>
                                        <p:tgtEl>
                                          <p:spTgt spid="921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19">
                                            <p:txEl>
                                              <p:pRg st="9" end="9"/>
                                            </p:txEl>
                                          </p:spTgt>
                                        </p:tgtEl>
                                        <p:attrNameLst>
                                          <p:attrName>style.visibility</p:attrName>
                                        </p:attrNameLst>
                                      </p:cBhvr>
                                      <p:to>
                                        <p:strVal val="visible"/>
                                      </p:to>
                                    </p:set>
                                    <p:animEffect transition="in" filter="fade">
                                      <p:cBhvr>
                                        <p:cTn id="37" dur="2000"/>
                                        <p:tgtEl>
                                          <p:spTgt spid="92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07504" y="188640"/>
            <a:ext cx="7623175" cy="968375"/>
          </a:xfrm>
        </p:spPr>
        <p:txBody>
          <a:bodyPr/>
          <a:lstStyle/>
          <a:p>
            <a:pPr eaLnBrk="1" hangingPunct="1"/>
            <a:r>
              <a:rPr lang="en-GB" dirty="0" smtClean="0">
                <a:latin typeface="Tahoma" pitchFamily="34" charset="0"/>
              </a:rPr>
              <a:t>Teacher Assessment</a:t>
            </a:r>
            <a:endParaRPr lang="en-US" dirty="0" smtClean="0">
              <a:latin typeface="Tahoma" pitchFamily="34" charset="0"/>
            </a:endParaRPr>
          </a:p>
        </p:txBody>
      </p:sp>
      <p:sp>
        <p:nvSpPr>
          <p:cNvPr id="9219" name="Rectangle 3"/>
          <p:cNvSpPr>
            <a:spLocks noGrp="1" noChangeArrowheads="1"/>
          </p:cNvSpPr>
          <p:nvPr>
            <p:ph type="subTitle" idx="1"/>
          </p:nvPr>
        </p:nvSpPr>
        <p:spPr>
          <a:xfrm>
            <a:off x="1403350" y="2636912"/>
            <a:ext cx="7131050" cy="3816424"/>
          </a:xfrm>
        </p:spPr>
        <p:txBody>
          <a:bodyPr/>
          <a:lstStyle/>
          <a:p>
            <a:pPr marL="715963" indent="-715963" eaLnBrk="1" hangingPunct="1">
              <a:lnSpc>
                <a:spcPct val="90000"/>
              </a:lnSpc>
              <a:buSzTx/>
              <a:buFont typeface="Wingdings" pitchFamily="2" charset="2"/>
              <a:buChar char="§"/>
            </a:pPr>
            <a:endParaRPr lang="en-GB" sz="2000" dirty="0" smtClean="0">
              <a:latin typeface="Tahoma" pitchFamily="34" charset="0"/>
            </a:endParaRPr>
          </a:p>
          <a:p>
            <a:pPr marL="715963" indent="-715963" eaLnBrk="1" hangingPunct="1">
              <a:lnSpc>
                <a:spcPct val="90000"/>
              </a:lnSpc>
            </a:pPr>
            <a:endParaRPr lang="en-US" dirty="0" smtClean="0">
              <a:latin typeface="Tahoma" pitchFamily="34" charset="0"/>
            </a:endParaRPr>
          </a:p>
        </p:txBody>
      </p:sp>
      <p:sp>
        <p:nvSpPr>
          <p:cNvPr id="2" name="Rectangle 1"/>
          <p:cNvSpPr/>
          <p:nvPr/>
        </p:nvSpPr>
        <p:spPr>
          <a:xfrm>
            <a:off x="899592" y="1379762"/>
            <a:ext cx="6624736" cy="2225225"/>
          </a:xfrm>
          <a:prstGeom prst="rect">
            <a:avLst/>
          </a:prstGeom>
        </p:spPr>
        <p:txBody>
          <a:bodyPr wrap="square">
            <a:spAutoFit/>
          </a:bodyPr>
          <a:lstStyle/>
          <a:p>
            <a:pPr marL="1385888" lvl="1" indent="-715963" eaLnBrk="1" hangingPunct="1">
              <a:lnSpc>
                <a:spcPct val="90000"/>
              </a:lnSpc>
              <a:buSzTx/>
              <a:buFont typeface="Wingdings" pitchFamily="2" charset="2"/>
              <a:buChar char="§"/>
            </a:pPr>
            <a:endParaRPr lang="en-GB" dirty="0">
              <a:latin typeface="Tahoma" pitchFamily="34" charset="0"/>
            </a:endParaRPr>
          </a:p>
          <a:p>
            <a:pPr marL="1385888" lvl="1" indent="-715963" eaLnBrk="1" hangingPunct="1">
              <a:lnSpc>
                <a:spcPct val="90000"/>
              </a:lnSpc>
              <a:buSzTx/>
              <a:buFont typeface="Wingdings" pitchFamily="2" charset="2"/>
              <a:buChar char="§"/>
            </a:pPr>
            <a:endParaRPr lang="en-GB" dirty="0">
              <a:latin typeface="Tahoma" pitchFamily="34" charset="0"/>
            </a:endParaRPr>
          </a:p>
          <a:p>
            <a:pPr marL="1385888" lvl="1" indent="-715963" eaLnBrk="1" hangingPunct="1">
              <a:lnSpc>
                <a:spcPct val="90000"/>
              </a:lnSpc>
              <a:buSzTx/>
              <a:buFont typeface="Wingdings" pitchFamily="2" charset="2"/>
              <a:buChar char="§"/>
            </a:pPr>
            <a:endParaRPr lang="en-GB" dirty="0">
              <a:latin typeface="Tahoma" pitchFamily="34" charset="0"/>
            </a:endParaRPr>
          </a:p>
          <a:p>
            <a:pPr marL="715963" indent="-715963" eaLnBrk="1" hangingPunct="1">
              <a:lnSpc>
                <a:spcPct val="90000"/>
              </a:lnSpc>
              <a:buSzTx/>
              <a:buFont typeface="Wingdings" pitchFamily="2" charset="2"/>
              <a:buChar char="§"/>
            </a:pPr>
            <a:r>
              <a:rPr lang="en-GB" sz="2000" dirty="0">
                <a:latin typeface="Tahoma" pitchFamily="34" charset="0"/>
              </a:rPr>
              <a:t>There are no Teacher Assessment scores or levels.</a:t>
            </a:r>
          </a:p>
          <a:p>
            <a:pPr marL="715963" indent="-715963" eaLnBrk="1" hangingPunct="1">
              <a:lnSpc>
                <a:spcPct val="90000"/>
              </a:lnSpc>
              <a:buSzTx/>
              <a:buFont typeface="Wingdings" pitchFamily="2" charset="2"/>
              <a:buChar char="§"/>
            </a:pPr>
            <a:endParaRPr lang="en-GB" sz="2000" dirty="0">
              <a:latin typeface="Tahoma" pitchFamily="34" charset="0"/>
            </a:endParaRPr>
          </a:p>
          <a:p>
            <a:pPr marL="715963" indent="-715963" eaLnBrk="1" hangingPunct="1">
              <a:lnSpc>
                <a:spcPct val="90000"/>
              </a:lnSpc>
              <a:buSzTx/>
              <a:buFont typeface="Wingdings" pitchFamily="2" charset="2"/>
              <a:buChar char="§"/>
            </a:pPr>
            <a:r>
              <a:rPr lang="en-GB" sz="2000" dirty="0">
                <a:latin typeface="Tahoma" pitchFamily="34" charset="0"/>
              </a:rPr>
              <a:t>The requirements for the Teacher Assessment standard have been published online by the government and the links are in your booklet.</a:t>
            </a:r>
          </a:p>
        </p:txBody>
      </p:sp>
    </p:spTree>
    <p:extLst>
      <p:ext uri="{BB962C8B-B14F-4D97-AF65-F5344CB8AC3E}">
        <p14:creationId xmlns:p14="http://schemas.microsoft.com/office/powerpoint/2010/main" val="2405404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79513" y="476672"/>
            <a:ext cx="7200800" cy="968375"/>
          </a:xfrm>
        </p:spPr>
        <p:txBody>
          <a:bodyPr/>
          <a:lstStyle/>
          <a:p>
            <a:pPr eaLnBrk="1" hangingPunct="1"/>
            <a:r>
              <a:rPr lang="en-GB" dirty="0" smtClean="0">
                <a:latin typeface="Tahoma" pitchFamily="34" charset="0"/>
              </a:rPr>
              <a:t>Who uses the results?</a:t>
            </a:r>
            <a:endParaRPr lang="en-US" dirty="0" smtClean="0">
              <a:latin typeface="Tahoma" pitchFamily="34" charset="0"/>
            </a:endParaRPr>
          </a:p>
        </p:txBody>
      </p:sp>
      <p:sp>
        <p:nvSpPr>
          <p:cNvPr id="10243" name="Rectangle 3"/>
          <p:cNvSpPr>
            <a:spLocks noGrp="1" noChangeArrowheads="1"/>
          </p:cNvSpPr>
          <p:nvPr>
            <p:ph type="subTitle" idx="1"/>
          </p:nvPr>
        </p:nvSpPr>
        <p:spPr>
          <a:xfrm>
            <a:off x="827584" y="1772816"/>
            <a:ext cx="7131050" cy="2862262"/>
          </a:xfrm>
        </p:spPr>
        <p:txBody>
          <a:bodyPr/>
          <a:lstStyle/>
          <a:p>
            <a:pPr marL="715963" indent="-715963" eaLnBrk="1" hangingPunct="1">
              <a:buSzTx/>
              <a:buFont typeface="Wingdings" pitchFamily="2" charset="2"/>
              <a:buChar char="§"/>
            </a:pPr>
            <a:r>
              <a:rPr lang="en-US" sz="2000" dirty="0" smtClean="0">
                <a:latin typeface="Tahoma" pitchFamily="34" charset="0"/>
              </a:rPr>
              <a:t>You get your child’s results on the same day as their report in the summer term. This may be before or after the results are released by other schools.</a:t>
            </a:r>
            <a:endParaRPr lang="en-GB" sz="2000" dirty="0" smtClean="0">
              <a:latin typeface="Tahoma" pitchFamily="34" charset="0"/>
            </a:endParaRPr>
          </a:p>
          <a:p>
            <a:pPr marL="715963" indent="-715963" eaLnBrk="1" hangingPunct="1">
              <a:buSzTx/>
              <a:buFont typeface="Wingdings" pitchFamily="2" charset="2"/>
              <a:buChar char="§"/>
            </a:pPr>
            <a:endParaRPr lang="en-GB" sz="2000" dirty="0" smtClean="0">
              <a:latin typeface="Tahoma" pitchFamily="34" charset="0"/>
            </a:endParaRPr>
          </a:p>
          <a:p>
            <a:pPr marL="715963" indent="-715963" eaLnBrk="1" hangingPunct="1">
              <a:buSzTx/>
              <a:buFont typeface="Wingdings" pitchFamily="2" charset="2"/>
              <a:buChar char="§"/>
            </a:pPr>
            <a:r>
              <a:rPr lang="en-GB" sz="2000" dirty="0" smtClean="0">
                <a:latin typeface="Tahoma" pitchFamily="34" charset="0"/>
              </a:rPr>
              <a:t>We use the results to help us analyse strengths and areas for development in our curriculum.</a:t>
            </a:r>
          </a:p>
          <a:p>
            <a:pPr marL="715963" indent="-715963" eaLnBrk="1" hangingPunct="1"/>
            <a:endParaRPr lang="en-US" dirty="0" smtClean="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20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fade">
                                      <p:cBhvr>
                                        <p:cTn id="12" dur="20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4474</TotalTime>
  <Words>1513</Words>
  <Application>Microsoft Office PowerPoint</Application>
  <PresentationFormat>On-screen Show (4:3)</PresentationFormat>
  <Paragraphs>160</Paragraphs>
  <Slides>29</Slides>
  <Notes>28</Notes>
  <HiddenSlides>0</HiddenSlides>
  <MMClips>1</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Concourse</vt:lpstr>
      <vt:lpstr>Welcome</vt:lpstr>
      <vt:lpstr>Why do we do the tests?</vt:lpstr>
      <vt:lpstr>Why do we do the tests?</vt:lpstr>
      <vt:lpstr>Why do we do the tests?</vt:lpstr>
      <vt:lpstr>Levels have gone!</vt:lpstr>
      <vt:lpstr>PowerPoint Presentation</vt:lpstr>
      <vt:lpstr>Teacher Assessment</vt:lpstr>
      <vt:lpstr>Teacher Assessment</vt:lpstr>
      <vt:lpstr>Who uses the results?</vt:lpstr>
      <vt:lpstr>Who uses the results?</vt:lpstr>
      <vt:lpstr>What is the school doing to prepare for the tests?</vt:lpstr>
      <vt:lpstr>What is the school doing to prepare for the tests?</vt:lpstr>
      <vt:lpstr>What is the school doing to prepare for the tests?</vt:lpstr>
      <vt:lpstr>What is the school doing to prepare for the tests?</vt:lpstr>
      <vt:lpstr>What will happen during the test week?</vt:lpstr>
      <vt:lpstr>What will happen during the test week?</vt:lpstr>
      <vt:lpstr>What will happen during the test week?</vt:lpstr>
      <vt:lpstr>What will happen during the test week?</vt:lpstr>
      <vt:lpstr>Special Arrangements</vt:lpstr>
      <vt:lpstr>What can I do to help  in the test week?</vt:lpstr>
      <vt:lpstr>What can I do to help in the test week?</vt:lpstr>
      <vt:lpstr>What can I do to help in the test week?</vt:lpstr>
      <vt:lpstr>What can I do to help between now and the tests?</vt:lpstr>
      <vt:lpstr>What can I do to help between now and the tests?</vt:lpstr>
      <vt:lpstr>What can I do to help between now and the tests?</vt:lpstr>
      <vt:lpstr>PowerPoint Presentation</vt:lpstr>
      <vt:lpstr>PowerPoint Presentation</vt:lpstr>
      <vt:lpstr>Any questions?</vt:lpstr>
      <vt:lpstr>Any questions?</vt:lpstr>
    </vt:vector>
  </TitlesOfParts>
  <Company>Tanners Brook Junior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 Headteacher</dc:creator>
  <cp:lastModifiedBy>St Denys Primary</cp:lastModifiedBy>
  <cp:revision>75</cp:revision>
  <dcterms:created xsi:type="dcterms:W3CDTF">2004-04-01T12:53:43Z</dcterms:created>
  <dcterms:modified xsi:type="dcterms:W3CDTF">2017-11-14T13:34:18Z</dcterms:modified>
</cp:coreProperties>
</file>